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75" r:id="rId3"/>
    <p:sldId id="276" r:id="rId4"/>
    <p:sldId id="294" r:id="rId5"/>
    <p:sldId id="286" r:id="rId6"/>
    <p:sldId id="299" r:id="rId7"/>
    <p:sldId id="293" r:id="rId8"/>
    <p:sldId id="295" r:id="rId9"/>
    <p:sldId id="296" r:id="rId10"/>
    <p:sldId id="298" r:id="rId11"/>
    <p:sldId id="297"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D81"/>
    <a:srgbClr val="CDCA41"/>
    <a:srgbClr val="666633"/>
    <a:srgbClr val="2CA8CA"/>
    <a:srgbClr val="873D80"/>
    <a:srgbClr val="4D3E2F"/>
    <a:srgbClr val="A91E42"/>
    <a:srgbClr val="CE7353"/>
    <a:srgbClr val="C57FBE"/>
    <a:srgbClr val="615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7075" autoAdjust="0"/>
  </p:normalViewPr>
  <p:slideViewPr>
    <p:cSldViewPr snapToGrid="0">
      <p:cViewPr varScale="1">
        <p:scale>
          <a:sx n="111" d="100"/>
          <a:sy n="111" d="100"/>
        </p:scale>
        <p:origin x="768" y="19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4/18/24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4/18/24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4/18/24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4/18/24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4/18/24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4/18/24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4/18/24</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4/18/24</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4/18/24</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4/18/24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4/18/24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4/18/24</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198E2C-5960-475E-AB6A-72FDC05760A6}"/>
              </a:ext>
            </a:extLst>
          </p:cNvPr>
          <p:cNvSpPr txBox="1"/>
          <p:nvPr/>
        </p:nvSpPr>
        <p:spPr>
          <a:xfrm>
            <a:off x="0" y="0"/>
            <a:ext cx="6656612" cy="6487886"/>
          </a:xfrm>
          <a:prstGeom prst="rect">
            <a:avLst/>
          </a:prstGeom>
          <a:solidFill>
            <a:schemeClr val="bg1"/>
          </a:solidFill>
        </p:spPr>
        <p:txBody>
          <a:bodyPr wrap="square" rtlCol="0">
            <a:spAutoFit/>
          </a:bodyPr>
          <a:lstStyle/>
          <a:p>
            <a:endParaRPr lang="en-US" dirty="0"/>
          </a:p>
        </p:txBody>
      </p:sp>
      <p:pic>
        <p:nvPicPr>
          <p:cNvPr id="14" name="Picture 20" descr="https://static.wixstatic.com/media/90dfde_737ce5901a9644609735ca0bc5840518.jpg/v1/fill/w_562,h_960,al_c,q_85,enc_auto/90dfde_737ce5901a9644609735ca0bc5840518.jpg">
            <a:extLst>
              <a:ext uri="{FF2B5EF4-FFF2-40B4-BE49-F238E27FC236}">
                <a16:creationId xmlns:a16="http://schemas.microsoft.com/office/drawing/2014/main" id="{AD286D7F-BA4A-4620-98B0-C3A31A713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743" y="2060299"/>
            <a:ext cx="3309257" cy="38941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628x471.jpg">
            <a:extLst>
              <a:ext uri="{FF2B5EF4-FFF2-40B4-BE49-F238E27FC236}">
                <a16:creationId xmlns:a16="http://schemas.microsoft.com/office/drawing/2014/main" id="{BBA78416-FCB3-4B55-9E6D-DE47B80A4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869" y="2060905"/>
            <a:ext cx="5055743" cy="38935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711F30F-ED0C-4D74-91CB-327B50F0C66E}"/>
              </a:ext>
            </a:extLst>
          </p:cNvPr>
          <p:cNvSpPr txBox="1"/>
          <p:nvPr/>
        </p:nvSpPr>
        <p:spPr>
          <a:xfrm>
            <a:off x="2674479" y="641977"/>
            <a:ext cx="7159404" cy="523220"/>
          </a:xfrm>
          <a:prstGeom prst="rect">
            <a:avLst/>
          </a:prstGeom>
          <a:noFill/>
        </p:spPr>
        <p:txBody>
          <a:bodyPr wrap="square" rtlCol="0">
            <a:spAutoFit/>
          </a:bodyPr>
          <a:lstStyle/>
          <a:p>
            <a:r>
              <a:rPr lang="en-US" sz="2800" dirty="0">
                <a:solidFill>
                  <a:schemeClr val="accent1">
                    <a:lumMod val="75000"/>
                  </a:schemeClr>
                </a:solidFill>
              </a:rPr>
              <a:t>PEPPERMILL CHASE OWNERS ASSOCIATION</a:t>
            </a:r>
          </a:p>
        </p:txBody>
      </p:sp>
      <p:sp>
        <p:nvSpPr>
          <p:cNvPr id="17" name="TextBox 16">
            <a:extLst>
              <a:ext uri="{FF2B5EF4-FFF2-40B4-BE49-F238E27FC236}">
                <a16:creationId xmlns:a16="http://schemas.microsoft.com/office/drawing/2014/main" id="{549D4A50-A2F0-41AB-8509-37F1CD13AF5B}"/>
              </a:ext>
            </a:extLst>
          </p:cNvPr>
          <p:cNvSpPr txBox="1"/>
          <p:nvPr/>
        </p:nvSpPr>
        <p:spPr>
          <a:xfrm>
            <a:off x="4944918" y="1134419"/>
            <a:ext cx="2270173" cy="400110"/>
          </a:xfrm>
          <a:prstGeom prst="rect">
            <a:avLst/>
          </a:prstGeom>
          <a:noFill/>
        </p:spPr>
        <p:txBody>
          <a:bodyPr wrap="square" rtlCol="0">
            <a:spAutoFit/>
          </a:bodyPr>
          <a:lstStyle/>
          <a:p>
            <a:r>
              <a:rPr lang="en-US" sz="2000" dirty="0">
                <a:solidFill>
                  <a:srgbClr val="3F6D81"/>
                </a:solidFill>
              </a:rPr>
              <a:t>ANNUAL MEETING</a:t>
            </a:r>
          </a:p>
        </p:txBody>
      </p:sp>
      <p:sp>
        <p:nvSpPr>
          <p:cNvPr id="18" name="TextBox 17">
            <a:extLst>
              <a:ext uri="{FF2B5EF4-FFF2-40B4-BE49-F238E27FC236}">
                <a16:creationId xmlns:a16="http://schemas.microsoft.com/office/drawing/2014/main" id="{106DB33C-7B45-4973-8C70-5BD21978D358}"/>
              </a:ext>
            </a:extLst>
          </p:cNvPr>
          <p:cNvSpPr txBox="1"/>
          <p:nvPr/>
        </p:nvSpPr>
        <p:spPr>
          <a:xfrm>
            <a:off x="3726310" y="6144002"/>
            <a:ext cx="5055743" cy="400110"/>
          </a:xfrm>
          <a:prstGeom prst="rect">
            <a:avLst/>
          </a:prstGeom>
          <a:noFill/>
        </p:spPr>
        <p:txBody>
          <a:bodyPr wrap="square" rtlCol="0">
            <a:spAutoFit/>
          </a:bodyPr>
          <a:lstStyle/>
          <a:p>
            <a:r>
              <a:rPr lang="en-US" sz="2000" dirty="0">
                <a:solidFill>
                  <a:schemeClr val="accent1">
                    <a:lumMod val="75000"/>
                  </a:schemeClr>
                </a:solidFill>
              </a:rPr>
              <a:t>April 26, 2023 |  7-8:30 pm | Bainbridge Library </a:t>
            </a:r>
          </a:p>
        </p:txBody>
      </p:sp>
      <p:sp>
        <p:nvSpPr>
          <p:cNvPr id="5" name="TextBox 4">
            <a:extLst>
              <a:ext uri="{FF2B5EF4-FFF2-40B4-BE49-F238E27FC236}">
                <a16:creationId xmlns:a16="http://schemas.microsoft.com/office/drawing/2014/main" id="{2861B9FA-FD4D-4BFE-9BB1-6261CAEF00D3}"/>
              </a:ext>
            </a:extLst>
          </p:cNvPr>
          <p:cNvSpPr txBox="1"/>
          <p:nvPr/>
        </p:nvSpPr>
        <p:spPr>
          <a:xfrm>
            <a:off x="0" y="2060299"/>
            <a:ext cx="1524000" cy="3893508"/>
          </a:xfrm>
          <a:prstGeom prst="rect">
            <a:avLst/>
          </a:prstGeom>
          <a:solidFill>
            <a:schemeClr val="accent6">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9060-1505-4436-4891-10CFAA5CA4A0}"/>
              </a:ext>
            </a:extLst>
          </p:cNvPr>
          <p:cNvSpPr>
            <a:spLocks noGrp="1"/>
          </p:cNvSpPr>
          <p:nvPr>
            <p:ph type="title"/>
          </p:nvPr>
        </p:nvSpPr>
        <p:spPr>
          <a:xfrm>
            <a:off x="453403" y="278434"/>
            <a:ext cx="9371949" cy="619263"/>
          </a:xfrm>
        </p:spPr>
        <p:txBody>
          <a:bodyPr>
            <a:normAutofit/>
          </a:bodyPr>
          <a:lstStyle/>
          <a:p>
            <a:r>
              <a:rPr lang="en-US" sz="2900" dirty="0">
                <a:solidFill>
                  <a:schemeClr val="accent6">
                    <a:lumMod val="50000"/>
                  </a:schemeClr>
                </a:solidFill>
              </a:rPr>
              <a:t>Proposed Changes to the Declarations</a:t>
            </a:r>
          </a:p>
        </p:txBody>
      </p:sp>
      <p:sp>
        <p:nvSpPr>
          <p:cNvPr id="3" name="Content Placeholder 2">
            <a:extLst>
              <a:ext uri="{FF2B5EF4-FFF2-40B4-BE49-F238E27FC236}">
                <a16:creationId xmlns:a16="http://schemas.microsoft.com/office/drawing/2014/main" id="{74ADD646-9F00-95AD-40EF-9BCD9172DCE1}"/>
              </a:ext>
            </a:extLst>
          </p:cNvPr>
          <p:cNvSpPr>
            <a:spLocks noGrp="1"/>
          </p:cNvSpPr>
          <p:nvPr>
            <p:ph idx="1"/>
          </p:nvPr>
        </p:nvSpPr>
        <p:spPr>
          <a:xfrm>
            <a:off x="694408" y="1178270"/>
            <a:ext cx="10616323" cy="4501460"/>
          </a:xfrm>
        </p:spPr>
        <p:txBody>
          <a:bodyPr>
            <a:noAutofit/>
          </a:bodyPr>
          <a:lstStyle/>
          <a:p>
            <a:pPr marL="0" indent="0">
              <a:lnSpc>
                <a:spcPct val="80000"/>
              </a:lnSpc>
              <a:spcAft>
                <a:spcPts val="600"/>
              </a:spcAft>
              <a:buNone/>
            </a:pPr>
            <a:r>
              <a:rPr lang="en-US" sz="2400" dirty="0">
                <a:solidFill>
                  <a:schemeClr val="accent3">
                    <a:lumMod val="75000"/>
                  </a:schemeClr>
                </a:solidFill>
                <a:effectLst/>
                <a:latin typeface="Calibri" panose="020F0502020204030204" pitchFamily="34" charset="0"/>
                <a:cs typeface="Calibri" panose="020F0502020204030204" pitchFamily="34" charset="0"/>
              </a:rPr>
              <a:t>Article V: Assessments: </a:t>
            </a:r>
          </a:p>
          <a:p>
            <a:pPr marL="0" indent="0">
              <a:lnSpc>
                <a:spcPct val="80000"/>
              </a:lnSpc>
              <a:spcAft>
                <a:spcPts val="600"/>
              </a:spcAft>
              <a:buNone/>
            </a:pPr>
            <a:r>
              <a:rPr lang="en-US" sz="2000" dirty="0">
                <a:effectLst/>
                <a:latin typeface="Calibri" panose="020F0502020204030204" pitchFamily="34" charset="0"/>
                <a:cs typeface="Calibri" panose="020F0502020204030204" pitchFamily="34" charset="0"/>
              </a:rPr>
              <a:t>Special Assessments</a:t>
            </a:r>
          </a:p>
          <a:p>
            <a:pPr lvl="1">
              <a:lnSpc>
                <a:spcPct val="80000"/>
              </a:lnSpc>
              <a:spcAft>
                <a:spcPts val="600"/>
              </a:spcAft>
            </a:pPr>
            <a:r>
              <a:rPr lang="en-US" sz="2000" dirty="0">
                <a:effectLst/>
                <a:latin typeface="Calibri" panose="020F0502020204030204" pitchFamily="34" charset="0"/>
                <a:cs typeface="Calibri" panose="020F0502020204030204" pitchFamily="34" charset="0"/>
              </a:rPr>
              <a:t>The original Declarations required that any levied Special Assessment must be used in that assessment year. The revision eliminates that provision to allow for the Association to plan for future community needs and build a necessary reserve fund over time. </a:t>
            </a:r>
          </a:p>
          <a:p>
            <a:pPr lvl="1">
              <a:lnSpc>
                <a:spcPct val="80000"/>
              </a:lnSpc>
              <a:spcAft>
                <a:spcPts val="600"/>
              </a:spcAft>
            </a:pPr>
            <a:endParaRPr lang="en-US" sz="2000" dirty="0">
              <a:effectLst/>
              <a:latin typeface="Calibri" panose="020F0502020204030204" pitchFamily="34" charset="0"/>
              <a:cs typeface="Calibri" panose="020F0502020204030204" pitchFamily="34" charset="0"/>
            </a:endParaRPr>
          </a:p>
          <a:p>
            <a:pPr lvl="1">
              <a:lnSpc>
                <a:spcPct val="80000"/>
              </a:lnSpc>
              <a:spcAft>
                <a:spcPts val="600"/>
              </a:spcAft>
            </a:pPr>
            <a:r>
              <a:rPr lang="en-US" sz="2000" dirty="0">
                <a:effectLst/>
                <a:latin typeface="Calibri" panose="020F0502020204030204" pitchFamily="34" charset="0"/>
                <a:cs typeface="Calibri" panose="020F0502020204030204" pitchFamily="34" charset="0"/>
              </a:rPr>
              <a:t>Additional clarity on allocation for capital improvements for the lakes, in which the lake lots would be responsible for twice the amount of an assessment for lake-specific assessments. </a:t>
            </a:r>
          </a:p>
          <a:p>
            <a:pPr lvl="1">
              <a:lnSpc>
                <a:spcPct val="80000"/>
              </a:lnSpc>
              <a:spcAft>
                <a:spcPts val="600"/>
              </a:spcAft>
            </a:pPr>
            <a:endParaRPr lang="en-US" sz="2000" dirty="0">
              <a:effectLst/>
              <a:latin typeface="Calibri" panose="020F0502020204030204" pitchFamily="34" charset="0"/>
              <a:cs typeface="Calibri" panose="020F0502020204030204" pitchFamily="34" charset="0"/>
            </a:endParaRPr>
          </a:p>
          <a:p>
            <a:pPr lvl="1">
              <a:lnSpc>
                <a:spcPct val="80000"/>
              </a:lnSpc>
              <a:spcAft>
                <a:spcPts val="600"/>
              </a:spcAft>
            </a:pPr>
            <a:r>
              <a:rPr lang="en-US" sz="2000" dirty="0">
                <a:effectLst/>
                <a:latin typeface="Calibri" panose="020F0502020204030204" pitchFamily="34" charset="0"/>
                <a:cs typeface="Calibri" panose="020F0502020204030204" pitchFamily="34" charset="0"/>
              </a:rPr>
              <a:t>Establishment of Special Assessments for Unexpected Costs or Expenses in the Declarations in which the Trustees may levy up to $20,000 from the community for such Cost or Expense without the vote of the Members. Only the Bylaws currently address similar expenses at a $8000 threshold without vote of the community.</a:t>
            </a:r>
          </a:p>
        </p:txBody>
      </p:sp>
      <p:sp>
        <p:nvSpPr>
          <p:cNvPr id="4" name="Slide Number Placeholder 3">
            <a:extLst>
              <a:ext uri="{FF2B5EF4-FFF2-40B4-BE49-F238E27FC236}">
                <a16:creationId xmlns:a16="http://schemas.microsoft.com/office/drawing/2014/main" id="{C4A7955F-9D5C-BCB3-9EB4-DF5DB956B3EE}"/>
              </a:ext>
            </a:extLst>
          </p:cNvPr>
          <p:cNvSpPr>
            <a:spLocks noGrp="1"/>
          </p:cNvSpPr>
          <p:nvPr>
            <p:ph type="sldNum" sz="quarter" idx="12"/>
          </p:nvPr>
        </p:nvSpPr>
        <p:spPr/>
        <p:txBody>
          <a:bodyPr/>
          <a:lstStyle/>
          <a:p>
            <a:fld id="{9CD8D479-8942-46E8-A226-A4E01F7A105C}" type="slidenum">
              <a:rPr lang="en-US" smtClean="0"/>
              <a:t>10</a:t>
            </a:fld>
            <a:endParaRPr lang="en-US" dirty="0"/>
          </a:p>
        </p:txBody>
      </p:sp>
      <p:sp>
        <p:nvSpPr>
          <p:cNvPr id="5" name="Date Placeholder 4">
            <a:extLst>
              <a:ext uri="{FF2B5EF4-FFF2-40B4-BE49-F238E27FC236}">
                <a16:creationId xmlns:a16="http://schemas.microsoft.com/office/drawing/2014/main" id="{FA038BA6-8A53-D54E-2BFE-E8D634E8E57F}"/>
              </a:ext>
            </a:extLst>
          </p:cNvPr>
          <p:cNvSpPr>
            <a:spLocks noGrp="1"/>
          </p:cNvSpPr>
          <p:nvPr>
            <p:ph type="dt" sz="half" idx="10"/>
          </p:nvPr>
        </p:nvSpPr>
        <p:spPr/>
        <p:txBody>
          <a:bodyPr/>
          <a:lstStyle/>
          <a:p>
            <a:fld id="{6DD1B487-36FD-4CED-B07A-1A81FC6540B1}" type="datetime1">
              <a:rPr lang="en-US" smtClean="0"/>
              <a:pPr/>
              <a:t>4/18/24</a:t>
            </a:fld>
            <a:endParaRPr lang="en-US" dirty="0"/>
          </a:p>
        </p:txBody>
      </p:sp>
    </p:spTree>
    <p:extLst>
      <p:ext uri="{BB962C8B-B14F-4D97-AF65-F5344CB8AC3E}">
        <p14:creationId xmlns:p14="http://schemas.microsoft.com/office/powerpoint/2010/main" val="113249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9060-1505-4436-4891-10CFAA5CA4A0}"/>
              </a:ext>
            </a:extLst>
          </p:cNvPr>
          <p:cNvSpPr>
            <a:spLocks noGrp="1"/>
          </p:cNvSpPr>
          <p:nvPr>
            <p:ph type="title"/>
          </p:nvPr>
        </p:nvSpPr>
        <p:spPr>
          <a:xfrm>
            <a:off x="453403" y="305904"/>
            <a:ext cx="9371949" cy="619263"/>
          </a:xfrm>
        </p:spPr>
        <p:txBody>
          <a:bodyPr>
            <a:normAutofit/>
          </a:bodyPr>
          <a:lstStyle/>
          <a:p>
            <a:r>
              <a:rPr lang="en-US" sz="2900" dirty="0">
                <a:solidFill>
                  <a:schemeClr val="accent6">
                    <a:lumMod val="50000"/>
                  </a:schemeClr>
                </a:solidFill>
              </a:rPr>
              <a:t>Proposed Changes to the Declarations</a:t>
            </a:r>
          </a:p>
        </p:txBody>
      </p:sp>
      <p:sp>
        <p:nvSpPr>
          <p:cNvPr id="3" name="Content Placeholder 2">
            <a:extLst>
              <a:ext uri="{FF2B5EF4-FFF2-40B4-BE49-F238E27FC236}">
                <a16:creationId xmlns:a16="http://schemas.microsoft.com/office/drawing/2014/main" id="{74ADD646-9F00-95AD-40EF-9BCD9172DCE1}"/>
              </a:ext>
            </a:extLst>
          </p:cNvPr>
          <p:cNvSpPr>
            <a:spLocks noGrp="1"/>
          </p:cNvSpPr>
          <p:nvPr>
            <p:ph idx="1"/>
          </p:nvPr>
        </p:nvSpPr>
        <p:spPr>
          <a:xfrm>
            <a:off x="953734" y="1056860"/>
            <a:ext cx="10675049" cy="5145157"/>
          </a:xfrm>
        </p:spPr>
        <p:txBody>
          <a:bodyPr>
            <a:noAutofit/>
          </a:bodyPr>
          <a:lstStyle/>
          <a:p>
            <a:pPr marL="0" indent="0">
              <a:buNone/>
            </a:pPr>
            <a:r>
              <a:rPr lang="en-US" sz="2400" dirty="0">
                <a:solidFill>
                  <a:schemeClr val="accent3">
                    <a:lumMod val="75000"/>
                  </a:schemeClr>
                </a:solidFill>
                <a:effectLst/>
                <a:latin typeface="Calibri" panose="020F0502020204030204" pitchFamily="34" charset="0"/>
              </a:rPr>
              <a:t>Article VI: Covenants and Restrictions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Prohibited leases Establishment of provisions around short- and long-term leases is being proposed in which the duration and frequency of leases is clarified. </a:t>
            </a:r>
            <a:endParaRPr lang="en-US" sz="2000" dirty="0">
              <a:latin typeface="Wingdings" pitchFamily="2" charset="2"/>
            </a:endParaRPr>
          </a:p>
          <a:p>
            <a:pPr marL="1209294" lvl="3" indent="-285750"/>
            <a:r>
              <a:rPr lang="en-US" sz="1800" dirty="0">
                <a:effectLst/>
                <a:latin typeface="Calibri" panose="020F0502020204030204" pitchFamily="34" charset="0"/>
              </a:rPr>
              <a:t>No more than four short-term (1-6 months) leases in any three-calendar year period. </a:t>
            </a:r>
          </a:p>
          <a:p>
            <a:pPr marL="1209294" lvl="3" indent="-285750"/>
            <a:r>
              <a:rPr lang="en-US" sz="1800" dirty="0">
                <a:effectLst/>
                <a:latin typeface="Calibri" panose="020F0502020204030204" pitchFamily="34" charset="0"/>
              </a:rPr>
              <a:t>No more than three long-term (&gt;6 months) leases in any three-calendar year period.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Further detail and clarity on obligations of the owner, hardship provisions, damages, etc.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Establish rules around allowable animals and pets.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Updated clarity on mailbox and street light guidelines.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Parking and temporary repair of vehicles, boats, and personal motorized vehicles </a:t>
            </a:r>
            <a:endParaRPr lang="en-US" sz="2000" dirty="0">
              <a:latin typeface="Courier New" panose="02070309020205020404" pitchFamily="49" charset="0"/>
            </a:endParaRPr>
          </a:p>
          <a:p>
            <a:pPr marL="1209294" lvl="3" indent="-285750"/>
            <a:r>
              <a:rPr lang="en-US" sz="1800" dirty="0">
                <a:effectLst/>
                <a:latin typeface="Calibri" panose="020F0502020204030204" pitchFamily="34" charset="0"/>
              </a:rPr>
              <a:t>Limiting the duration to park or store any of the above mentioned vehicles to ten days within any consecutive three-month period, unless kept in an enclosed structure.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Establish and clarify guidelines on allowable signage in front yards.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Limiting construction and landscaping noise to 7AM – 8PM, Monday – Friday, and 8AM – 8PM on Saturday and Sunday. </a:t>
            </a:r>
          </a:p>
          <a:p>
            <a:pPr marL="742950" lvl="1" indent="-285750">
              <a:spcBef>
                <a:spcPts val="1000"/>
              </a:spcBef>
              <a:buFont typeface="Arial" panose="020B0604020202020204" pitchFamily="34" charset="0"/>
              <a:buChar char="•"/>
            </a:pPr>
            <a:r>
              <a:rPr lang="en-US" sz="2000" dirty="0">
                <a:effectLst/>
                <a:latin typeface="Calibri" panose="020F0502020204030204" pitchFamily="34" charset="0"/>
              </a:rPr>
              <a:t>Prohibited homeownership in the community by any registered sex offenders. </a:t>
            </a:r>
          </a:p>
        </p:txBody>
      </p:sp>
      <p:sp>
        <p:nvSpPr>
          <p:cNvPr id="4" name="Slide Number Placeholder 3">
            <a:extLst>
              <a:ext uri="{FF2B5EF4-FFF2-40B4-BE49-F238E27FC236}">
                <a16:creationId xmlns:a16="http://schemas.microsoft.com/office/drawing/2014/main" id="{C4A7955F-9D5C-BCB3-9EB4-DF5DB956B3EE}"/>
              </a:ext>
            </a:extLst>
          </p:cNvPr>
          <p:cNvSpPr>
            <a:spLocks noGrp="1"/>
          </p:cNvSpPr>
          <p:nvPr>
            <p:ph type="sldNum" sz="quarter" idx="12"/>
          </p:nvPr>
        </p:nvSpPr>
        <p:spPr/>
        <p:txBody>
          <a:bodyPr/>
          <a:lstStyle/>
          <a:p>
            <a:fld id="{9CD8D479-8942-46E8-A226-A4E01F7A105C}" type="slidenum">
              <a:rPr lang="en-US" smtClean="0"/>
              <a:t>11</a:t>
            </a:fld>
            <a:endParaRPr lang="en-US" dirty="0"/>
          </a:p>
        </p:txBody>
      </p:sp>
      <p:sp>
        <p:nvSpPr>
          <p:cNvPr id="5" name="Date Placeholder 4">
            <a:extLst>
              <a:ext uri="{FF2B5EF4-FFF2-40B4-BE49-F238E27FC236}">
                <a16:creationId xmlns:a16="http://schemas.microsoft.com/office/drawing/2014/main" id="{FA038BA6-8A53-D54E-2BFE-E8D634E8E57F}"/>
              </a:ext>
            </a:extLst>
          </p:cNvPr>
          <p:cNvSpPr>
            <a:spLocks noGrp="1"/>
          </p:cNvSpPr>
          <p:nvPr>
            <p:ph type="dt" sz="half" idx="10"/>
          </p:nvPr>
        </p:nvSpPr>
        <p:spPr/>
        <p:txBody>
          <a:bodyPr/>
          <a:lstStyle/>
          <a:p>
            <a:fld id="{6DD1B487-36FD-4CED-B07A-1A81FC6540B1}" type="datetime1">
              <a:rPr lang="en-US" smtClean="0"/>
              <a:pPr/>
              <a:t>4/18/24</a:t>
            </a:fld>
            <a:endParaRPr lang="en-US" dirty="0"/>
          </a:p>
        </p:txBody>
      </p:sp>
    </p:spTree>
    <p:extLst>
      <p:ext uri="{BB962C8B-B14F-4D97-AF65-F5344CB8AC3E}">
        <p14:creationId xmlns:p14="http://schemas.microsoft.com/office/powerpoint/2010/main" val="183989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12</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8" name="Title 1">
            <a:extLst>
              <a:ext uri="{FF2B5EF4-FFF2-40B4-BE49-F238E27FC236}">
                <a16:creationId xmlns:a16="http://schemas.microsoft.com/office/drawing/2014/main" id="{9E1FF2FD-F5B1-4A75-8F2C-2672597C1569}"/>
              </a:ext>
            </a:extLst>
          </p:cNvPr>
          <p:cNvSpPr txBox="1">
            <a:spLocks/>
          </p:cNvSpPr>
          <p:nvPr/>
        </p:nvSpPr>
        <p:spPr>
          <a:xfrm>
            <a:off x="1410025" y="1459652"/>
            <a:ext cx="9371949" cy="63233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sz="2000" dirty="0">
              <a:solidFill>
                <a:srgbClr val="002060"/>
              </a:solidFill>
            </a:endParaRPr>
          </a:p>
        </p:txBody>
      </p:sp>
      <p:sp>
        <p:nvSpPr>
          <p:cNvPr id="14" name="Content Placeholder 10">
            <a:extLst>
              <a:ext uri="{FF2B5EF4-FFF2-40B4-BE49-F238E27FC236}">
                <a16:creationId xmlns:a16="http://schemas.microsoft.com/office/drawing/2014/main" id="{D5DBF26F-F5B9-4046-ABC2-11C4C8E5F4D9}"/>
              </a:ext>
            </a:extLst>
          </p:cNvPr>
          <p:cNvSpPr txBox="1">
            <a:spLocks/>
          </p:cNvSpPr>
          <p:nvPr/>
        </p:nvSpPr>
        <p:spPr>
          <a:xfrm>
            <a:off x="4800470" y="1733247"/>
            <a:ext cx="6086605" cy="3777341"/>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3600" dirty="0">
                <a:solidFill>
                  <a:schemeClr val="accent1">
                    <a:lumMod val="75000"/>
                  </a:schemeClr>
                </a:solidFill>
              </a:rPr>
              <a:t>Lakes Update </a:t>
            </a:r>
          </a:p>
          <a:p>
            <a:r>
              <a:rPr lang="en-US" sz="3600" dirty="0">
                <a:solidFill>
                  <a:schemeClr val="accent1">
                    <a:lumMod val="75000"/>
                  </a:schemeClr>
                </a:solidFill>
              </a:rPr>
              <a:t>Question/Answer Session</a:t>
            </a:r>
          </a:p>
          <a:p>
            <a:r>
              <a:rPr lang="en-US" sz="3600" dirty="0">
                <a:solidFill>
                  <a:schemeClr val="accent1">
                    <a:lumMod val="75000"/>
                  </a:schemeClr>
                </a:solidFill>
              </a:rPr>
              <a:t>Next Steps Recap</a:t>
            </a:r>
          </a:p>
          <a:p>
            <a:r>
              <a:rPr lang="en-US" sz="3600" dirty="0">
                <a:solidFill>
                  <a:schemeClr val="accent1">
                    <a:lumMod val="75000"/>
                  </a:schemeClr>
                </a:solidFill>
              </a:rPr>
              <a:t>Adjourn Meeting</a:t>
            </a:r>
          </a:p>
          <a:p>
            <a:pPr lvl="3">
              <a:buFontTx/>
              <a:buChar char="-"/>
            </a:pPr>
            <a:endParaRPr lang="en-US" sz="2900" dirty="0"/>
          </a:p>
          <a:p>
            <a:pPr marL="283464" lvl="1" indent="0">
              <a:buNone/>
            </a:pPr>
            <a:br>
              <a:rPr lang="en-US" sz="1800" dirty="0"/>
            </a:br>
            <a:endParaRPr lang="en-US" sz="1800" dirty="0"/>
          </a:p>
          <a:p>
            <a:pPr marL="749808" lvl="3" indent="0">
              <a:buNone/>
            </a:pPr>
            <a:endParaRPr lang="en-US" sz="1800" dirty="0"/>
          </a:p>
          <a:p>
            <a:pPr marL="0" indent="0">
              <a:buNone/>
            </a:pPr>
            <a:endParaRPr lang="en-US" sz="1800" dirty="0"/>
          </a:p>
          <a:p>
            <a:pPr marL="0" indent="0">
              <a:buNone/>
            </a:pPr>
            <a:endParaRPr lang="en-US" sz="1800" dirty="0"/>
          </a:p>
          <a:p>
            <a:pPr marL="0" indent="0">
              <a:buNone/>
            </a:pPr>
            <a:endParaRPr lang="en-US" sz="1800" dirty="0">
              <a:cs typeface="Calibri" panose="020F0502020204030204" pitchFamily="34" charset="0"/>
            </a:endParaRPr>
          </a:p>
          <a:p>
            <a:endParaRPr lang="en-US" dirty="0"/>
          </a:p>
          <a:p>
            <a:endParaRPr lang="en-US" sz="2000" dirty="0">
              <a:solidFill>
                <a:schemeClr val="tx2"/>
              </a:solidFill>
            </a:endParaRPr>
          </a:p>
        </p:txBody>
      </p:sp>
      <p:sp>
        <p:nvSpPr>
          <p:cNvPr id="10" name="TextBox 9">
            <a:extLst>
              <a:ext uri="{FF2B5EF4-FFF2-40B4-BE49-F238E27FC236}">
                <a16:creationId xmlns:a16="http://schemas.microsoft.com/office/drawing/2014/main" id="{4E1FBA4A-34C5-4970-A635-411EFBB95021}"/>
              </a:ext>
            </a:extLst>
          </p:cNvPr>
          <p:cNvSpPr txBox="1"/>
          <p:nvPr/>
        </p:nvSpPr>
        <p:spPr>
          <a:xfrm>
            <a:off x="1637716" y="5722622"/>
            <a:ext cx="10554284" cy="1097280"/>
          </a:xfrm>
          <a:prstGeom prst="rect">
            <a:avLst/>
          </a:prstGeom>
          <a:solidFill>
            <a:srgbClr val="CDCA41"/>
          </a:solidFill>
        </p:spPr>
        <p:txBody>
          <a:bodyPr wrap="square" rtlCol="0">
            <a:spAutoFit/>
          </a:bodyPr>
          <a:lstStyle/>
          <a:p>
            <a:r>
              <a:rPr lang="en-US" dirty="0"/>
              <a:t> </a:t>
            </a:r>
          </a:p>
        </p:txBody>
      </p:sp>
      <p:pic>
        <p:nvPicPr>
          <p:cNvPr id="3088" name="Picture 16" descr="https://static.wixstatic.com/media/90dfde_7ba6090868554cc3ba625ec514f95be8.jpg/v1/fill/w_1067,h_711,al_c,q_85,usm_0.66_1.00_0.01,enc_auto/90dfde_7ba6090868554cc3ba625ec514f95be8.jpg">
            <a:extLst>
              <a:ext uri="{FF2B5EF4-FFF2-40B4-BE49-F238E27FC236}">
                <a16:creationId xmlns:a16="http://schemas.microsoft.com/office/drawing/2014/main" id="{77AB73DF-D622-4884-A7F4-34F9E3B5E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114800"/>
            <a:ext cx="4059554" cy="27051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37C677-5DFF-4F39-AE16-B1E49B9D9847}"/>
              </a:ext>
            </a:extLst>
          </p:cNvPr>
          <p:cNvSpPr txBox="1"/>
          <p:nvPr/>
        </p:nvSpPr>
        <p:spPr>
          <a:xfrm>
            <a:off x="4659385" y="6146690"/>
            <a:ext cx="7247497" cy="369332"/>
          </a:xfrm>
          <a:prstGeom prst="rect">
            <a:avLst/>
          </a:prstGeom>
          <a:noFill/>
        </p:spPr>
        <p:txBody>
          <a:bodyPr wrap="none" rtlCol="0">
            <a:spAutoFit/>
          </a:bodyPr>
          <a:lstStyle/>
          <a:p>
            <a:r>
              <a:rPr lang="en-US" b="1" i="1" dirty="0">
                <a:solidFill>
                  <a:schemeClr val="bg1"/>
                </a:solidFill>
                <a:latin typeface="Segoe Print" panose="02000600000000000000" pitchFamily="2" charset="0"/>
              </a:rPr>
              <a:t>Additional comments &amp; feedback: </a:t>
            </a:r>
            <a:r>
              <a:rPr lang="en-US" b="1" i="1" dirty="0">
                <a:solidFill>
                  <a:schemeClr val="bg1"/>
                </a:solidFill>
                <a:latin typeface="Segoe Print" panose="02000600000000000000" pitchFamily="2" charset="0"/>
                <a:hlinkClick r:id="rId3"/>
              </a:rPr>
              <a:t> pcoafeedback@gmail.com</a:t>
            </a:r>
            <a:endParaRPr lang="en-US" b="1" i="1" dirty="0">
              <a:solidFill>
                <a:schemeClr val="bg1"/>
              </a:solidFill>
              <a:latin typeface="Segoe Print" panose="02000600000000000000" pitchFamily="2" charset="0"/>
            </a:endParaRPr>
          </a:p>
        </p:txBody>
      </p:sp>
    </p:spTree>
    <p:extLst>
      <p:ext uri="{BB962C8B-B14F-4D97-AF65-F5344CB8AC3E}">
        <p14:creationId xmlns:p14="http://schemas.microsoft.com/office/powerpoint/2010/main" val="324243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42" y="407504"/>
            <a:ext cx="4008605" cy="639139"/>
          </a:xfrm>
        </p:spPr>
        <p:txBody>
          <a:bodyPr>
            <a:normAutofit/>
          </a:bodyPr>
          <a:lstStyle/>
          <a:p>
            <a:r>
              <a:rPr lang="fr-FR" sz="2900" dirty="0">
                <a:solidFill>
                  <a:schemeClr val="accent6">
                    <a:lumMod val="50000"/>
                  </a:schemeClr>
                </a:solidFill>
              </a:rPr>
              <a:t>Meeting Agenda</a:t>
            </a:r>
            <a:endParaRPr lang="en-US" sz="2900" dirty="0">
              <a:solidFill>
                <a:schemeClr val="accent6">
                  <a:lumMod val="50000"/>
                </a:schemeClr>
              </a:solidFill>
            </a:endParaRPr>
          </a:p>
        </p:txBody>
      </p:sp>
      <p:sp>
        <p:nvSpPr>
          <p:cNvPr id="3" name="Content Placeholder 2"/>
          <p:cNvSpPr>
            <a:spLocks noGrp="1"/>
          </p:cNvSpPr>
          <p:nvPr>
            <p:ph idx="1"/>
          </p:nvPr>
        </p:nvSpPr>
        <p:spPr>
          <a:xfrm>
            <a:off x="1111289" y="1208111"/>
            <a:ext cx="4646781" cy="4838068"/>
          </a:xfrm>
        </p:spPr>
        <p:txBody>
          <a:bodyPr>
            <a:noAutofit/>
          </a:bodyPr>
          <a:lstStyle/>
          <a:p>
            <a:pPr marL="457200" indent="-457200">
              <a:buFont typeface="+mj-lt"/>
              <a:buAutoNum type="arabicPeriod"/>
            </a:pPr>
            <a:r>
              <a:rPr lang="en-US" sz="2000" dirty="0"/>
              <a:t>Call Meeting to Order</a:t>
            </a:r>
          </a:p>
          <a:p>
            <a:pPr marL="457200" indent="-457200">
              <a:buFont typeface="+mj-lt"/>
              <a:buAutoNum type="arabicPeriod"/>
            </a:pPr>
            <a:r>
              <a:rPr lang="en-US" sz="2000" dirty="0"/>
              <a:t>Introductions</a:t>
            </a:r>
          </a:p>
          <a:p>
            <a:pPr marL="457200" indent="-457200">
              <a:buFont typeface="+mj-lt"/>
              <a:buAutoNum type="arabicPeriod"/>
            </a:pPr>
            <a:r>
              <a:rPr lang="en-US" sz="2000" dirty="0"/>
              <a:t>Vote to approve 2022 minutes                                       </a:t>
            </a:r>
            <a:r>
              <a:rPr lang="en-US" sz="2000" dirty="0">
                <a:solidFill>
                  <a:schemeClr val="accent1">
                    <a:lumMod val="75000"/>
                  </a:schemeClr>
                </a:solidFill>
                <a:hlinkClick r:id="rId2"/>
              </a:rPr>
              <a:t>April 16, 2022 Meeting Minutes</a:t>
            </a:r>
            <a:endParaRPr lang="en-US" sz="2000" dirty="0"/>
          </a:p>
          <a:p>
            <a:pPr marL="457200" indent="-457200">
              <a:buFont typeface="+mj-lt"/>
              <a:buAutoNum type="arabicPeriod"/>
            </a:pPr>
            <a:r>
              <a:rPr lang="en-US" sz="2000" dirty="0"/>
              <a:t>Budget Review </a:t>
            </a:r>
          </a:p>
          <a:p>
            <a:pPr marL="457200" indent="-457200">
              <a:buFont typeface="+mj-lt"/>
              <a:buAutoNum type="arabicPeriod"/>
            </a:pPr>
            <a:r>
              <a:rPr lang="en-US" sz="2000" dirty="0"/>
              <a:t>Resolutions &amp; Ballot for 2023</a:t>
            </a:r>
          </a:p>
          <a:p>
            <a:pPr marL="457200" indent="-457200">
              <a:buFont typeface="+mj-lt"/>
              <a:buAutoNum type="arabicPeriod"/>
            </a:pPr>
            <a:r>
              <a:rPr lang="en-US" sz="2000" dirty="0"/>
              <a:t>Collect Proxies</a:t>
            </a:r>
          </a:p>
          <a:p>
            <a:pPr marL="457200" indent="-457200">
              <a:buFont typeface="+mj-lt"/>
              <a:buAutoNum type="arabicPeriod"/>
            </a:pPr>
            <a:r>
              <a:rPr lang="en-US" sz="2000" dirty="0"/>
              <a:t>Declaration of Restrictions Review </a:t>
            </a:r>
          </a:p>
          <a:p>
            <a:pPr marL="457200" indent="-457200">
              <a:buFont typeface="+mj-lt"/>
              <a:buAutoNum type="arabicPeriod"/>
            </a:pPr>
            <a:r>
              <a:rPr lang="en-US" sz="2000" dirty="0"/>
              <a:t>Lakes Update &amp; Question/Answer Session</a:t>
            </a:r>
          </a:p>
          <a:p>
            <a:pPr marL="457200" indent="-457200">
              <a:buFont typeface="+mj-lt"/>
              <a:buAutoNum type="arabicPeriod"/>
            </a:pPr>
            <a:r>
              <a:rPr lang="en-US" sz="2000" dirty="0"/>
              <a:t>Next Steps Recap</a:t>
            </a:r>
          </a:p>
          <a:p>
            <a:pPr marL="457200" indent="-457200">
              <a:buFont typeface="+mj-lt"/>
              <a:buAutoNum type="arabicPeriod"/>
            </a:pPr>
            <a:r>
              <a:rPr lang="en-US" sz="2000" dirty="0"/>
              <a:t>Adjourn Meeting</a:t>
            </a: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dirty="0"/>
          </a:p>
        </p:txBody>
      </p:sp>
      <p:sp>
        <p:nvSpPr>
          <p:cNvPr id="7" name="Title 1">
            <a:extLst>
              <a:ext uri="{FF2B5EF4-FFF2-40B4-BE49-F238E27FC236}">
                <a16:creationId xmlns:a16="http://schemas.microsoft.com/office/drawing/2014/main" id="{19926DE8-D24F-4D82-9CBF-7876E6EC188F}"/>
              </a:ext>
            </a:extLst>
          </p:cNvPr>
          <p:cNvSpPr txBox="1">
            <a:spLocks/>
          </p:cNvSpPr>
          <p:nvPr/>
        </p:nvSpPr>
        <p:spPr>
          <a:xfrm>
            <a:off x="7900122" y="4720595"/>
            <a:ext cx="3394923" cy="1236132"/>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fontAlgn="base"/>
            <a:r>
              <a:rPr lang="en-US" sz="1800" dirty="0">
                <a:solidFill>
                  <a:schemeClr val="bg2">
                    <a:lumMod val="25000"/>
                  </a:schemeClr>
                </a:solidFill>
                <a:hlinkClick r:id="rId2">
                  <a:extLst>
                    <a:ext uri="{A12FA001-AC4F-418D-AE19-62706E023703}">
                      <ahyp:hlinkClr xmlns:ahyp="http://schemas.microsoft.com/office/drawing/2018/hyperlinkcolor" val="tx"/>
                    </a:ext>
                  </a:extLst>
                </a:hlinkClick>
              </a:rPr>
              <a:t>Financial Reports &gt;</a:t>
            </a:r>
          </a:p>
          <a:p>
            <a:pPr fontAlgn="base"/>
            <a:endParaRPr lang="en-US" sz="1800" dirty="0">
              <a:solidFill>
                <a:schemeClr val="bg2">
                  <a:lumMod val="25000"/>
                </a:schemeClr>
              </a:solidFill>
              <a:hlinkClick r:id="rId2">
                <a:extLst>
                  <a:ext uri="{A12FA001-AC4F-418D-AE19-62706E023703}">
                    <ahyp:hlinkClr xmlns:ahyp="http://schemas.microsoft.com/office/drawing/2018/hyperlinkcolor" val="tx"/>
                  </a:ext>
                </a:extLst>
              </a:hlinkClick>
            </a:endParaRPr>
          </a:p>
          <a:p>
            <a:pPr fontAlgn="base"/>
            <a:r>
              <a:rPr lang="en-US" sz="1800" dirty="0">
                <a:solidFill>
                  <a:schemeClr val="bg2">
                    <a:lumMod val="25000"/>
                  </a:schemeClr>
                </a:solidFill>
                <a:hlinkClick r:id="rId2">
                  <a:extLst>
                    <a:ext uri="{A12FA001-AC4F-418D-AE19-62706E023703}">
                      <ahyp:hlinkClr xmlns:ahyp="http://schemas.microsoft.com/office/drawing/2018/hyperlinkcolor" val="tx"/>
                    </a:ext>
                  </a:extLst>
                </a:hlinkClick>
              </a:rPr>
              <a:t>Annual Meetings &gt;</a:t>
            </a:r>
            <a:br>
              <a:rPr lang="en-US" sz="1800" dirty="0">
                <a:solidFill>
                  <a:schemeClr val="bg2">
                    <a:lumMod val="25000"/>
                  </a:schemeClr>
                </a:solidFill>
                <a:hlinkClick r:id="rId2">
                  <a:extLst>
                    <a:ext uri="{A12FA001-AC4F-418D-AE19-62706E023703}">
                      <ahyp:hlinkClr xmlns:ahyp="http://schemas.microsoft.com/office/drawing/2018/hyperlinkcolor" val="tx"/>
                    </a:ext>
                  </a:extLst>
                </a:hlinkClick>
              </a:rPr>
            </a:br>
            <a:endParaRPr lang="en-US" sz="1800" dirty="0">
              <a:solidFill>
                <a:schemeClr val="bg2">
                  <a:lumMod val="25000"/>
                </a:schemeClr>
              </a:solidFill>
              <a:hlinkClick r:id="rId2">
                <a:extLst>
                  <a:ext uri="{A12FA001-AC4F-418D-AE19-62706E023703}">
                    <ahyp:hlinkClr xmlns:ahyp="http://schemas.microsoft.com/office/drawing/2018/hyperlinkcolor" val="tx"/>
                  </a:ext>
                </a:extLst>
              </a:hlinkClick>
            </a:endParaRPr>
          </a:p>
          <a:p>
            <a:pPr fontAlgn="base"/>
            <a:r>
              <a:rPr lang="en-US" sz="1800" dirty="0">
                <a:solidFill>
                  <a:schemeClr val="bg2">
                    <a:lumMod val="25000"/>
                  </a:schemeClr>
                </a:solidFill>
                <a:hlinkClick r:id="rId2">
                  <a:extLst>
                    <a:ext uri="{A12FA001-AC4F-418D-AE19-62706E023703}">
                      <ahyp:hlinkClr xmlns:ahyp="http://schemas.microsoft.com/office/drawing/2018/hyperlinkcolor" val="tx"/>
                    </a:ext>
                  </a:extLst>
                </a:hlinkClick>
              </a:rPr>
              <a:t>Declaration of Restrictions &gt; </a:t>
            </a:r>
          </a:p>
          <a:p>
            <a:endParaRPr lang="en-US" dirty="0"/>
          </a:p>
        </p:txBody>
      </p:sp>
      <p:sp>
        <p:nvSpPr>
          <p:cNvPr id="8" name="Title 1">
            <a:extLst>
              <a:ext uri="{FF2B5EF4-FFF2-40B4-BE49-F238E27FC236}">
                <a16:creationId xmlns:a16="http://schemas.microsoft.com/office/drawing/2014/main" id="{0CED7B38-ABD6-4904-A86B-C6FE3EB1B0D7}"/>
              </a:ext>
            </a:extLst>
          </p:cNvPr>
          <p:cNvSpPr txBox="1">
            <a:spLocks/>
          </p:cNvSpPr>
          <p:nvPr/>
        </p:nvSpPr>
        <p:spPr>
          <a:xfrm>
            <a:off x="7744815" y="3788308"/>
            <a:ext cx="2498642" cy="585857"/>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fr-FR" sz="1800" dirty="0">
                <a:solidFill>
                  <a:srgbClr val="3F6D81"/>
                </a:solidFill>
              </a:rPr>
              <a:t>Quick Links on website</a:t>
            </a:r>
            <a:br>
              <a:rPr lang="fr-FR" sz="1800" dirty="0">
                <a:solidFill>
                  <a:srgbClr val="3F6D81"/>
                </a:solidFill>
              </a:rPr>
            </a:br>
            <a:r>
              <a:rPr lang="fr-FR" sz="1800" dirty="0">
                <a:solidFill>
                  <a:srgbClr val="3F6D81"/>
                </a:solidFill>
                <a:hlinkClick r:id="rId2">
                  <a:extLst>
                    <a:ext uri="{A12FA001-AC4F-418D-AE19-62706E023703}">
                      <ahyp:hlinkClr xmlns:ahyp="http://schemas.microsoft.com/office/drawing/2018/hyperlinkcolor" val="tx"/>
                    </a:ext>
                  </a:extLst>
                </a:hlinkClick>
              </a:rPr>
              <a:t>PeppermillChase.com</a:t>
            </a:r>
            <a:endParaRPr lang="en-US" sz="1800" dirty="0">
              <a:solidFill>
                <a:srgbClr val="3F6D81"/>
              </a:solidFill>
            </a:endParaRP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11" y="434146"/>
            <a:ext cx="10915650" cy="508828"/>
          </a:xfrm>
        </p:spPr>
        <p:txBody>
          <a:bodyPr>
            <a:noAutofit/>
          </a:bodyPr>
          <a:lstStyle/>
          <a:p>
            <a:r>
              <a:rPr lang="en-US" sz="2900" dirty="0">
                <a:solidFill>
                  <a:schemeClr val="accent6">
                    <a:lumMod val="50000"/>
                  </a:schemeClr>
                </a:solidFill>
              </a:rPr>
              <a:t>Budget Report  | 2022 Income &amp; Expenses and 5  Year Financial Outlook</a:t>
            </a: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dirty="0"/>
          </a:p>
        </p:txBody>
      </p:sp>
      <p:pic>
        <p:nvPicPr>
          <p:cNvPr id="10" name="Picture 9">
            <a:extLst>
              <a:ext uri="{FF2B5EF4-FFF2-40B4-BE49-F238E27FC236}">
                <a16:creationId xmlns:a16="http://schemas.microsoft.com/office/drawing/2014/main" id="{67641BC8-90FA-4D77-AE01-80BE1DBC3764}"/>
              </a:ext>
            </a:extLst>
          </p:cNvPr>
          <p:cNvPicPr>
            <a:picLocks noChangeAspect="1"/>
          </p:cNvPicPr>
          <p:nvPr/>
        </p:nvPicPr>
        <p:blipFill rotWithShape="1">
          <a:blip r:embed="rId2">
            <a:extLst>
              <a:ext uri="{28A0092B-C50C-407E-A947-70E740481C1C}">
                <a14:useLocalDpi xmlns:a14="http://schemas.microsoft.com/office/drawing/2010/main" val="0"/>
              </a:ext>
            </a:extLst>
          </a:blip>
          <a:srcRect l="5623" t="7295" r="5039" b="39893"/>
          <a:stretch/>
        </p:blipFill>
        <p:spPr>
          <a:xfrm>
            <a:off x="914401" y="1242132"/>
            <a:ext cx="10229850" cy="4672894"/>
          </a:xfrm>
          <a:prstGeom prst="rect">
            <a:avLst/>
          </a:prstGeom>
        </p:spPr>
      </p:pic>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7881-67F5-766F-61D4-6949B036B9D8}"/>
              </a:ext>
            </a:extLst>
          </p:cNvPr>
          <p:cNvSpPr>
            <a:spLocks noGrp="1"/>
          </p:cNvSpPr>
          <p:nvPr>
            <p:ph type="title"/>
          </p:nvPr>
        </p:nvSpPr>
        <p:spPr>
          <a:xfrm>
            <a:off x="601635" y="512216"/>
            <a:ext cx="9371949" cy="507931"/>
          </a:xfrm>
        </p:spPr>
        <p:txBody>
          <a:bodyPr>
            <a:noAutofit/>
          </a:bodyPr>
          <a:lstStyle/>
          <a:p>
            <a:r>
              <a:rPr lang="en-US" sz="2800" dirty="0">
                <a:solidFill>
                  <a:schemeClr val="accent6">
                    <a:lumMod val="50000"/>
                  </a:schemeClr>
                </a:solidFill>
              </a:rPr>
              <a:t>Resolutions and ballot for </a:t>
            </a:r>
            <a:r>
              <a:rPr lang="en-US" sz="3200" dirty="0">
                <a:solidFill>
                  <a:schemeClr val="accent6">
                    <a:lumMod val="50000"/>
                  </a:schemeClr>
                </a:solidFill>
              </a:rPr>
              <a:t>2023</a:t>
            </a:r>
            <a:r>
              <a:rPr lang="en-US" sz="2800" dirty="0">
                <a:solidFill>
                  <a:schemeClr val="accent6">
                    <a:lumMod val="50000"/>
                  </a:schemeClr>
                </a:solidFill>
              </a:rPr>
              <a:t> </a:t>
            </a:r>
          </a:p>
        </p:txBody>
      </p:sp>
      <p:graphicFrame>
        <p:nvGraphicFramePr>
          <p:cNvPr id="7" name="Content Placeholder 6">
            <a:extLst>
              <a:ext uri="{FF2B5EF4-FFF2-40B4-BE49-F238E27FC236}">
                <a16:creationId xmlns:a16="http://schemas.microsoft.com/office/drawing/2014/main" id="{68746199-CEB8-A8D1-2715-16633D17D5DD}"/>
              </a:ext>
            </a:extLst>
          </p:cNvPr>
          <p:cNvGraphicFramePr>
            <a:graphicFrameLocks noGrp="1"/>
          </p:cNvGraphicFramePr>
          <p:nvPr>
            <p:ph idx="1"/>
            <p:extLst>
              <p:ext uri="{D42A27DB-BD31-4B8C-83A1-F6EECF244321}">
                <p14:modId xmlns:p14="http://schemas.microsoft.com/office/powerpoint/2010/main" val="720456670"/>
              </p:ext>
            </p:extLst>
          </p:nvPr>
        </p:nvGraphicFramePr>
        <p:xfrm>
          <a:off x="4004354" y="5412581"/>
          <a:ext cx="2114550" cy="568960"/>
        </p:xfrm>
        <a:graphic>
          <a:graphicData uri="http://schemas.openxmlformats.org/drawingml/2006/table">
            <a:tbl>
              <a:tblPr/>
              <a:tblGrid>
                <a:gridCol w="1051255">
                  <a:extLst>
                    <a:ext uri="{9D8B030D-6E8A-4147-A177-3AD203B41FA5}">
                      <a16:colId xmlns:a16="http://schemas.microsoft.com/office/drawing/2014/main" val="460821305"/>
                    </a:ext>
                  </a:extLst>
                </a:gridCol>
                <a:gridCol w="1063295">
                  <a:extLst>
                    <a:ext uri="{9D8B030D-6E8A-4147-A177-3AD203B41FA5}">
                      <a16:colId xmlns:a16="http://schemas.microsoft.com/office/drawing/2014/main" val="4131009116"/>
                    </a:ext>
                  </a:extLst>
                </a:gridCol>
              </a:tblGrid>
              <a:tr h="191135">
                <a:tc>
                  <a:txBody>
                    <a:bodyPr/>
                    <a:lstStyle/>
                    <a:p>
                      <a:pPr marL="0" marR="0" algn="ctr">
                        <a:spcBef>
                          <a:spcPts val="0"/>
                        </a:spcBef>
                        <a:spcAft>
                          <a:spcPts val="0"/>
                        </a:spcAft>
                      </a:pPr>
                      <a:r>
                        <a:rPr lang="en-US" sz="1200" b="1">
                          <a:solidFill>
                            <a:srgbClr val="000000"/>
                          </a:solidFill>
                          <a:effectLst/>
                          <a:latin typeface="Calibri" panose="020F0502020204030204" pitchFamily="34" charset="0"/>
                        </a:rPr>
                        <a:t>Yes</a:t>
                      </a:r>
                      <a:endParaRPr lang="en-US" sz="1000" b="1">
                        <a:solidFill>
                          <a:srgbClr val="404040"/>
                        </a:solidFill>
                        <a:effectLst/>
                        <a:latin typeface="Calibri" panose="020F0502020204030204" pitchFamily="34"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3025" marR="73025" algn="ctr">
                        <a:spcBef>
                          <a:spcPts val="0"/>
                        </a:spcBef>
                        <a:spcAft>
                          <a:spcPts val="0"/>
                        </a:spcAft>
                      </a:pPr>
                      <a:r>
                        <a:rPr lang="en-US" sz="1200" b="1">
                          <a:solidFill>
                            <a:srgbClr val="000000"/>
                          </a:solidFill>
                          <a:effectLst/>
                          <a:latin typeface="Calibri" panose="020F0502020204030204" pitchFamily="34" charset="0"/>
                        </a:rPr>
                        <a:t>No</a:t>
                      </a:r>
                      <a:endParaRPr lang="en-US" sz="1000" b="1">
                        <a:solidFill>
                          <a:srgbClr val="404040"/>
                        </a:solidFill>
                        <a:effectLst/>
                        <a:latin typeface="Calibri" panose="020F0502020204030204" pitchFamily="34" charset="0"/>
                      </a:endParaRPr>
                    </a:p>
                  </a:txBody>
                  <a:tcPr marL="123825" marR="123825"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2184776"/>
                  </a:ext>
                </a:extLst>
              </a:tr>
              <a:tr h="190500">
                <a:tc>
                  <a:txBody>
                    <a:bodyPr/>
                    <a:lstStyle/>
                    <a:p>
                      <a:pPr marL="0" marR="0">
                        <a:spcBef>
                          <a:spcPts val="0"/>
                        </a:spcBef>
                        <a:spcAft>
                          <a:spcPts val="0"/>
                        </a:spcAft>
                      </a:pPr>
                      <a:r>
                        <a:rPr lang="en-US" sz="1200">
                          <a:effectLst/>
                          <a:latin typeface="Calibri" panose="020F0502020204030204" pitchFamily="34" charset="0"/>
                        </a:rPr>
                        <a:t> </a:t>
                      </a:r>
                      <a:endParaRPr lang="en-US" sz="1200">
                        <a:effectLst/>
                        <a:latin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marL="0" marR="0">
                        <a:spcBef>
                          <a:spcPts val="0"/>
                        </a:spcBef>
                        <a:spcAft>
                          <a:spcPts val="0"/>
                        </a:spcAft>
                      </a:pPr>
                      <a:r>
                        <a:rPr lang="en-US" sz="1200">
                          <a:effectLst/>
                          <a:latin typeface="Calibri" panose="020F0502020204030204" pitchFamily="34" charset="0"/>
                        </a:rPr>
                        <a:t> </a:t>
                      </a:r>
                      <a:endParaRPr lang="en-US" sz="1200">
                        <a:effectLst/>
                        <a:latin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3356674647"/>
                  </a:ext>
                </a:extLst>
              </a:tr>
            </a:tbl>
          </a:graphicData>
        </a:graphic>
      </p:graphicFrame>
      <p:sp>
        <p:nvSpPr>
          <p:cNvPr id="4" name="Slide Number Placeholder 3">
            <a:extLst>
              <a:ext uri="{FF2B5EF4-FFF2-40B4-BE49-F238E27FC236}">
                <a16:creationId xmlns:a16="http://schemas.microsoft.com/office/drawing/2014/main" id="{37760107-1D23-21E9-E591-620EF2DB9894}"/>
              </a:ext>
            </a:extLst>
          </p:cNvPr>
          <p:cNvSpPr>
            <a:spLocks noGrp="1"/>
          </p:cNvSpPr>
          <p:nvPr>
            <p:ph type="sldNum" sz="quarter" idx="12"/>
          </p:nvPr>
        </p:nvSpPr>
        <p:spPr/>
        <p:txBody>
          <a:bodyPr/>
          <a:lstStyle/>
          <a:p>
            <a:fld id="{9CD8D479-8942-46E8-A226-A4E01F7A105C}" type="slidenum">
              <a:rPr lang="en-US" smtClean="0"/>
              <a:t>4</a:t>
            </a:fld>
            <a:endParaRPr lang="en-US" dirty="0"/>
          </a:p>
        </p:txBody>
      </p:sp>
      <p:sp>
        <p:nvSpPr>
          <p:cNvPr id="5" name="Date Placeholder 4">
            <a:extLst>
              <a:ext uri="{FF2B5EF4-FFF2-40B4-BE49-F238E27FC236}">
                <a16:creationId xmlns:a16="http://schemas.microsoft.com/office/drawing/2014/main" id="{71AA6256-1BF6-DEB1-13BF-4B952EFEDCB7}"/>
              </a:ext>
            </a:extLst>
          </p:cNvPr>
          <p:cNvSpPr>
            <a:spLocks noGrp="1"/>
          </p:cNvSpPr>
          <p:nvPr>
            <p:ph type="dt" sz="half" idx="10"/>
          </p:nvPr>
        </p:nvSpPr>
        <p:spPr/>
        <p:txBody>
          <a:bodyPr/>
          <a:lstStyle/>
          <a:p>
            <a:fld id="{6DD1B487-36FD-4CED-B07A-1A81FC6540B1}" type="datetime1">
              <a:rPr lang="en-US" smtClean="0"/>
              <a:pPr/>
              <a:t>4/18/24</a:t>
            </a:fld>
            <a:endParaRPr lang="en-US" dirty="0"/>
          </a:p>
        </p:txBody>
      </p:sp>
      <p:graphicFrame>
        <p:nvGraphicFramePr>
          <p:cNvPr id="8" name="Table 7">
            <a:extLst>
              <a:ext uri="{FF2B5EF4-FFF2-40B4-BE49-F238E27FC236}">
                <a16:creationId xmlns:a16="http://schemas.microsoft.com/office/drawing/2014/main" id="{0AAE570D-97F1-A33B-4A68-485334C0D4EB}"/>
              </a:ext>
            </a:extLst>
          </p:cNvPr>
          <p:cNvGraphicFramePr>
            <a:graphicFrameLocks noGrp="1"/>
          </p:cNvGraphicFramePr>
          <p:nvPr>
            <p:extLst>
              <p:ext uri="{D42A27DB-BD31-4B8C-83A1-F6EECF244321}">
                <p14:modId xmlns:p14="http://schemas.microsoft.com/office/powerpoint/2010/main" val="2648485078"/>
              </p:ext>
            </p:extLst>
          </p:nvPr>
        </p:nvGraphicFramePr>
        <p:xfrm>
          <a:off x="3411021" y="5095990"/>
          <a:ext cx="3895725" cy="1181100"/>
        </p:xfrm>
        <a:graphic>
          <a:graphicData uri="http://schemas.openxmlformats.org/drawingml/2006/table">
            <a:tbl>
              <a:tblPr/>
              <a:tblGrid>
                <a:gridCol w="1951036">
                  <a:extLst>
                    <a:ext uri="{9D8B030D-6E8A-4147-A177-3AD203B41FA5}">
                      <a16:colId xmlns:a16="http://schemas.microsoft.com/office/drawing/2014/main" val="3717076281"/>
                    </a:ext>
                  </a:extLst>
                </a:gridCol>
                <a:gridCol w="974883">
                  <a:extLst>
                    <a:ext uri="{9D8B030D-6E8A-4147-A177-3AD203B41FA5}">
                      <a16:colId xmlns:a16="http://schemas.microsoft.com/office/drawing/2014/main" val="4087790224"/>
                    </a:ext>
                  </a:extLst>
                </a:gridCol>
                <a:gridCol w="969806">
                  <a:extLst>
                    <a:ext uri="{9D8B030D-6E8A-4147-A177-3AD203B41FA5}">
                      <a16:colId xmlns:a16="http://schemas.microsoft.com/office/drawing/2014/main" val="679541495"/>
                    </a:ext>
                  </a:extLst>
                </a:gridCol>
              </a:tblGrid>
              <a:tr h="279400">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Candidates</a:t>
                      </a:r>
                      <a:endParaRPr lang="en-US" sz="1200" dirty="0">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Yes</a:t>
                      </a:r>
                      <a:endParaRPr lang="en-US" sz="1200" dirty="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rPr>
                        <a:t>No</a:t>
                      </a:r>
                      <a:endParaRPr lang="en-US" sz="1200" dirty="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01122583"/>
                  </a:ext>
                </a:extLst>
              </a:tr>
              <a:tr h="304800">
                <a:tc>
                  <a:txBody>
                    <a:bodyPr/>
                    <a:lstStyle/>
                    <a:p>
                      <a:pPr marL="0" marR="0">
                        <a:spcBef>
                          <a:spcPts val="0"/>
                        </a:spcBef>
                        <a:spcAft>
                          <a:spcPts val="0"/>
                        </a:spcAft>
                      </a:pPr>
                      <a:r>
                        <a:rPr lang="en-US" sz="1200" dirty="0">
                          <a:solidFill>
                            <a:srgbClr val="000000"/>
                          </a:solidFill>
                          <a:effectLst/>
                          <a:latin typeface="Calibri" panose="020F0502020204030204" pitchFamily="34" charset="0"/>
                        </a:rPr>
                        <a:t> Rob Coppenhaver</a:t>
                      </a:r>
                      <a:endParaRPr lang="en-US" sz="1200" dirty="0">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200" dirty="0">
                          <a:effectLst/>
                          <a:latin typeface="Calibri" panose="020F0502020204030204" pitchFamily="34" charset="0"/>
                        </a:rPr>
                        <a:t> </a:t>
                      </a:r>
                      <a:endParaRPr lang="en-US" sz="1200" dirty="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200">
                          <a:effectLst/>
                          <a:latin typeface="Calibri" panose="020F0502020204030204" pitchFamily="34" charset="0"/>
                        </a:rPr>
                        <a:t> </a:t>
                      </a:r>
                      <a:endParaRPr lang="en-US" sz="120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01132786"/>
                  </a:ext>
                </a:extLst>
              </a:tr>
              <a:tr h="304800">
                <a:tc>
                  <a:txBody>
                    <a:bodyPr/>
                    <a:lstStyle/>
                    <a:p>
                      <a:pPr marL="0" marR="0">
                        <a:spcBef>
                          <a:spcPts val="0"/>
                        </a:spcBef>
                        <a:spcAft>
                          <a:spcPts val="0"/>
                        </a:spcAft>
                      </a:pPr>
                      <a:r>
                        <a:rPr lang="en-US" sz="1200" dirty="0">
                          <a:solidFill>
                            <a:srgbClr val="000000"/>
                          </a:solidFill>
                          <a:effectLst/>
                          <a:latin typeface="Calibri" panose="020F0502020204030204" pitchFamily="34" charset="0"/>
                        </a:rPr>
                        <a:t> Mary Beth Lindner</a:t>
                      </a:r>
                      <a:endParaRPr lang="en-US" sz="1200" dirty="0">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200">
                          <a:effectLst/>
                          <a:latin typeface="Calibri" panose="020F0502020204030204" pitchFamily="34" charset="0"/>
                        </a:rPr>
                        <a:t> </a:t>
                      </a:r>
                      <a:endParaRPr lang="en-US" sz="120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200">
                          <a:effectLst/>
                          <a:latin typeface="Calibri" panose="020F0502020204030204" pitchFamily="34" charset="0"/>
                        </a:rPr>
                        <a:t> </a:t>
                      </a:r>
                      <a:endParaRPr lang="en-US" sz="1200">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44929516"/>
                  </a:ext>
                </a:extLst>
              </a:tr>
              <a:tr h="292100">
                <a:tc gridSpan="3">
                  <a:txBody>
                    <a:bodyPr/>
                    <a:lstStyle/>
                    <a:p>
                      <a:pPr marL="0" marR="0">
                        <a:spcBef>
                          <a:spcPts val="0"/>
                        </a:spcBef>
                        <a:spcAft>
                          <a:spcPts val="0"/>
                        </a:spcAft>
                      </a:pPr>
                      <a:r>
                        <a:rPr lang="en-US" sz="1200" i="1" dirty="0">
                          <a:effectLst/>
                          <a:latin typeface="Calibri" panose="020F0502020204030204" pitchFamily="34" charset="0"/>
                        </a:rPr>
                        <a:t> Write in Candidate</a:t>
                      </a:r>
                      <a:endParaRPr lang="en-US" sz="1200" dirty="0">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678613"/>
                  </a:ext>
                </a:extLst>
              </a:tr>
            </a:tbl>
          </a:graphicData>
        </a:graphic>
      </p:graphicFrame>
      <p:sp>
        <p:nvSpPr>
          <p:cNvPr id="9" name="Rectangle 1">
            <a:extLst>
              <a:ext uri="{FF2B5EF4-FFF2-40B4-BE49-F238E27FC236}">
                <a16:creationId xmlns:a16="http://schemas.microsoft.com/office/drawing/2014/main" id="{DA8D3149-38E2-A703-45D4-12305C6213F6}"/>
              </a:ext>
            </a:extLst>
          </p:cNvPr>
          <p:cNvSpPr>
            <a:spLocks noChangeArrowheads="1"/>
          </p:cNvSpPr>
          <p:nvPr/>
        </p:nvSpPr>
        <p:spPr bwMode="auto">
          <a:xfrm>
            <a:off x="0" y="9010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4388953-5A1F-7AAD-5225-BB0F272A0050}"/>
              </a:ext>
            </a:extLst>
          </p:cNvPr>
          <p:cNvSpPr txBox="1"/>
          <p:nvPr/>
        </p:nvSpPr>
        <p:spPr>
          <a:xfrm>
            <a:off x="744183" y="1020147"/>
            <a:ext cx="10846181" cy="41319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Resolution 1: 2023 proposed budget approval</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Resolved that the proposed budget for 2023 prepared and submitted by John Blatt to the</a:t>
            </a:r>
            <a:b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Peppermill Chase Owner’s Association hereby is approved and adopted as the budget</a:t>
            </a:r>
            <a:b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for fiscal year 2023.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Nominations for Board of Trustees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Resolution 2: Election of Board of Trustee members</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Resolved that the candidates with the most votes are declared to have been and are duly elected to serve a two-year term commencing April 2023 on the Board of Trustees of Peppermill Chase Owners Association. There are three (3) open board positions. </a:t>
            </a:r>
            <a:b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Please vote for up to 3 candidates.</a:t>
            </a:r>
            <a:endParaRPr kumimoji="0" lang="en-US" altLang="en-US" sz="105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2739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43" y="369014"/>
            <a:ext cx="9371949" cy="632339"/>
          </a:xfrm>
        </p:spPr>
        <p:txBody>
          <a:bodyPr>
            <a:normAutofit fontScale="90000"/>
          </a:bodyPr>
          <a:lstStyle/>
          <a:p>
            <a:r>
              <a:rPr lang="en-US" sz="3200" dirty="0">
                <a:solidFill>
                  <a:schemeClr val="accent6">
                    <a:lumMod val="50000"/>
                  </a:schemeClr>
                </a:solidFill>
              </a:rPr>
              <a:t>Declarations of Restrictions | Discussion Points for Feedback</a:t>
            </a:r>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dirty="0"/>
          </a:p>
        </p:txBody>
      </p:sp>
      <p:sp>
        <p:nvSpPr>
          <p:cNvPr id="8" name="Title 1">
            <a:extLst>
              <a:ext uri="{FF2B5EF4-FFF2-40B4-BE49-F238E27FC236}">
                <a16:creationId xmlns:a16="http://schemas.microsoft.com/office/drawing/2014/main" id="{9E1FF2FD-F5B1-4A75-8F2C-2672597C1569}"/>
              </a:ext>
            </a:extLst>
          </p:cNvPr>
          <p:cNvSpPr txBox="1">
            <a:spLocks/>
          </p:cNvSpPr>
          <p:nvPr/>
        </p:nvSpPr>
        <p:spPr>
          <a:xfrm>
            <a:off x="744103" y="1306762"/>
            <a:ext cx="9371949" cy="63233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sz="2000" dirty="0">
              <a:solidFill>
                <a:srgbClr val="002060"/>
              </a:solidFill>
            </a:endParaRPr>
          </a:p>
        </p:txBody>
      </p:sp>
      <p:sp>
        <p:nvSpPr>
          <p:cNvPr id="9" name="Title 1">
            <a:extLst>
              <a:ext uri="{FF2B5EF4-FFF2-40B4-BE49-F238E27FC236}">
                <a16:creationId xmlns:a16="http://schemas.microsoft.com/office/drawing/2014/main" id="{0A5CC795-8E37-459C-948F-CD38AE4B8C54}"/>
              </a:ext>
            </a:extLst>
          </p:cNvPr>
          <p:cNvSpPr txBox="1">
            <a:spLocks/>
          </p:cNvSpPr>
          <p:nvPr/>
        </p:nvSpPr>
        <p:spPr>
          <a:xfrm>
            <a:off x="667927" y="1235697"/>
            <a:ext cx="9371949" cy="46868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2000" dirty="0">
                <a:solidFill>
                  <a:schemeClr val="accent3">
                    <a:lumMod val="75000"/>
                  </a:schemeClr>
                </a:solidFill>
              </a:rPr>
              <a:t>Over 30 years, no changes…time for an update…</a:t>
            </a:r>
          </a:p>
        </p:txBody>
      </p:sp>
      <p:sp>
        <p:nvSpPr>
          <p:cNvPr id="13" name="Content Placeholder 10">
            <a:extLst>
              <a:ext uri="{FF2B5EF4-FFF2-40B4-BE49-F238E27FC236}">
                <a16:creationId xmlns:a16="http://schemas.microsoft.com/office/drawing/2014/main" id="{42882FE9-88A3-4203-9361-A503D8B26F26}"/>
              </a:ext>
            </a:extLst>
          </p:cNvPr>
          <p:cNvSpPr txBox="1">
            <a:spLocks/>
          </p:cNvSpPr>
          <p:nvPr/>
        </p:nvSpPr>
        <p:spPr>
          <a:xfrm>
            <a:off x="920424" y="1775451"/>
            <a:ext cx="10052135" cy="4267540"/>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000" dirty="0">
                <a:effectLst/>
                <a:latin typeface="Calibri" panose="020F0502020204030204" pitchFamily="34" charset="0"/>
              </a:rPr>
              <a:t>The Board has been working to update the original Declaration of Restrictions for the community that were established in 1990. The Board’s goal is for the Declaration of Restrictions to better reflect current Ohio law, provide clarity on a variety of community topics, and to address future needs of the community. The Board has worked with the Association’s attorney, Michael </a:t>
            </a:r>
            <a:r>
              <a:rPr lang="en-US" sz="2000" dirty="0" err="1">
                <a:effectLst/>
                <a:latin typeface="Calibri" panose="020F0502020204030204" pitchFamily="34" charset="0"/>
              </a:rPr>
              <a:t>Lamana</a:t>
            </a:r>
            <a:r>
              <a:rPr lang="en-US" sz="2000" dirty="0">
                <a:effectLst/>
                <a:latin typeface="Calibri" panose="020F0502020204030204" pitchFamily="34" charset="0"/>
              </a:rPr>
              <a:t>, through the revision process. HOA best practices and the results of the 2021 community survey have guided the Board’s efforts. </a:t>
            </a:r>
          </a:p>
          <a:p>
            <a:r>
              <a:rPr lang="en-US" sz="2000" dirty="0">
                <a:effectLst/>
                <a:latin typeface="Calibri" panose="020F0502020204030204" pitchFamily="34" charset="0"/>
              </a:rPr>
              <a:t>In addition to the Declarations, changes to the PCOA Bylaws will also need to be amended for consistency purposes. Accordingly, the Board will be making changes to the Bylaws based upon feedback from the community regarding the proposed changes to the Declarations </a:t>
            </a:r>
            <a:endParaRPr lang="en-US" sz="2800" dirty="0"/>
          </a:p>
          <a:p>
            <a:endParaRPr lang="en-US" sz="2800" dirty="0">
              <a:solidFill>
                <a:schemeClr val="tx2"/>
              </a:solidFill>
            </a:endParaRPr>
          </a:p>
        </p:txBody>
      </p:sp>
    </p:spTree>
    <p:extLst>
      <p:ext uri="{BB962C8B-B14F-4D97-AF65-F5344CB8AC3E}">
        <p14:creationId xmlns:p14="http://schemas.microsoft.com/office/powerpoint/2010/main" val="32113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43" y="369014"/>
            <a:ext cx="9371949" cy="632339"/>
          </a:xfrm>
        </p:spPr>
        <p:txBody>
          <a:bodyPr>
            <a:normAutofit fontScale="90000"/>
          </a:bodyPr>
          <a:lstStyle/>
          <a:p>
            <a:r>
              <a:rPr lang="en-US" sz="3200" dirty="0">
                <a:solidFill>
                  <a:schemeClr val="accent6">
                    <a:lumMod val="50000"/>
                  </a:schemeClr>
                </a:solidFill>
              </a:rPr>
              <a:t>Declarations of Restrictions | Discussion Points for Feedback</a:t>
            </a:r>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dirty="0"/>
          </a:p>
        </p:txBody>
      </p:sp>
      <p:sp>
        <p:nvSpPr>
          <p:cNvPr id="8" name="Title 1">
            <a:extLst>
              <a:ext uri="{FF2B5EF4-FFF2-40B4-BE49-F238E27FC236}">
                <a16:creationId xmlns:a16="http://schemas.microsoft.com/office/drawing/2014/main" id="{9E1FF2FD-F5B1-4A75-8F2C-2672597C1569}"/>
              </a:ext>
            </a:extLst>
          </p:cNvPr>
          <p:cNvSpPr txBox="1">
            <a:spLocks/>
          </p:cNvSpPr>
          <p:nvPr/>
        </p:nvSpPr>
        <p:spPr>
          <a:xfrm>
            <a:off x="744103" y="1306762"/>
            <a:ext cx="9371949" cy="63233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sz="2000" dirty="0">
              <a:solidFill>
                <a:srgbClr val="002060"/>
              </a:solidFill>
            </a:endParaRPr>
          </a:p>
        </p:txBody>
      </p:sp>
      <p:sp>
        <p:nvSpPr>
          <p:cNvPr id="12" name="Title 1">
            <a:extLst>
              <a:ext uri="{FF2B5EF4-FFF2-40B4-BE49-F238E27FC236}">
                <a16:creationId xmlns:a16="http://schemas.microsoft.com/office/drawing/2014/main" id="{7DA91AE8-A15A-4694-B02E-D6F82C036049}"/>
              </a:ext>
            </a:extLst>
          </p:cNvPr>
          <p:cNvSpPr txBox="1">
            <a:spLocks/>
          </p:cNvSpPr>
          <p:nvPr/>
        </p:nvSpPr>
        <p:spPr>
          <a:xfrm>
            <a:off x="744103" y="1301879"/>
            <a:ext cx="9371949" cy="46868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sz="2400" dirty="0">
                <a:solidFill>
                  <a:schemeClr val="accent3">
                    <a:lumMod val="75000"/>
                  </a:schemeClr>
                </a:solidFill>
              </a:rPr>
              <a:t>Discussion points…</a:t>
            </a:r>
          </a:p>
        </p:txBody>
      </p:sp>
      <p:sp>
        <p:nvSpPr>
          <p:cNvPr id="14" name="Content Placeholder 10">
            <a:extLst>
              <a:ext uri="{FF2B5EF4-FFF2-40B4-BE49-F238E27FC236}">
                <a16:creationId xmlns:a16="http://schemas.microsoft.com/office/drawing/2014/main" id="{D5DBF26F-F5B9-4046-ABC2-11C4C8E5F4D9}"/>
              </a:ext>
            </a:extLst>
          </p:cNvPr>
          <p:cNvSpPr txBox="1">
            <a:spLocks/>
          </p:cNvSpPr>
          <p:nvPr/>
        </p:nvSpPr>
        <p:spPr>
          <a:xfrm>
            <a:off x="993347" y="1939101"/>
            <a:ext cx="10454550" cy="3716264"/>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000" dirty="0">
                <a:cs typeface="Arial" panose="020B0604020202020204" pitchFamily="34" charset="0"/>
              </a:rPr>
              <a:t>Modify to conform to changes in Ohio Law.</a:t>
            </a:r>
          </a:p>
          <a:p>
            <a:r>
              <a:rPr lang="en-US" sz="2000" dirty="0"/>
              <a:t>Simplify assessment provisions and allow the Board to set annual assessments at a rate that does not revert back to an earlier assessments figure after three years.</a:t>
            </a:r>
          </a:p>
          <a:p>
            <a:r>
              <a:rPr lang="en-US" sz="2000" dirty="0"/>
              <a:t>Allow the community to build a special reserve to minimize financial impacts for planned capital improvements or unforeseen capital expenses rather than seek a special assessment in a single year for a capital improvement or an emergency situation.</a:t>
            </a:r>
          </a:p>
          <a:p>
            <a:r>
              <a:rPr lang="en-US" sz="2000" dirty="0"/>
              <a:t>Exploring modifications to the quorum requirement that encourage participation and discourage inaction among homeowners.</a:t>
            </a:r>
          </a:p>
          <a:p>
            <a:r>
              <a:rPr lang="en-US" sz="2000" dirty="0"/>
              <a:t>Remove all references to developer/builder.</a:t>
            </a:r>
          </a:p>
          <a:p>
            <a:pPr>
              <a:buFont typeface="Courier New" panose="02070309020205020404" pitchFamily="49" charset="0"/>
              <a:buChar char="o"/>
            </a:pPr>
            <a:endParaRPr lang="en-US" sz="2400" dirty="0"/>
          </a:p>
          <a:p>
            <a:pPr>
              <a:buFont typeface="Courier New" panose="02070309020205020404" pitchFamily="49" charset="0"/>
              <a:buChar char="o"/>
            </a:pPr>
            <a:endParaRPr lang="en-US" sz="2000" dirty="0"/>
          </a:p>
          <a:p>
            <a:pPr>
              <a:buFont typeface="Courier New" panose="02070309020205020404" pitchFamily="49" charset="0"/>
              <a:buChar char="o"/>
            </a:pPr>
            <a:endParaRPr lang="en-US" sz="2000" dirty="0">
              <a:cs typeface="Calibri" panose="020F0502020204030204" pitchFamily="34" charset="0"/>
            </a:endParaRPr>
          </a:p>
          <a:p>
            <a:pPr marL="0" indent="0">
              <a:buFont typeface="Arial" panose="020B0604020202020204" pitchFamily="34" charset="0"/>
              <a:buNone/>
            </a:pPr>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p>
          <a:p>
            <a:endParaRPr lang="en-US" sz="2400" dirty="0">
              <a:solidFill>
                <a:schemeClr val="tx2"/>
              </a:solidFill>
            </a:endParaRPr>
          </a:p>
        </p:txBody>
      </p:sp>
    </p:spTree>
    <p:extLst>
      <p:ext uri="{BB962C8B-B14F-4D97-AF65-F5344CB8AC3E}">
        <p14:creationId xmlns:p14="http://schemas.microsoft.com/office/powerpoint/2010/main" val="327016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AF40-1437-2852-7D0E-C583DF19C14A}"/>
              </a:ext>
            </a:extLst>
          </p:cNvPr>
          <p:cNvSpPr>
            <a:spLocks noGrp="1"/>
          </p:cNvSpPr>
          <p:nvPr>
            <p:ph type="title"/>
          </p:nvPr>
        </p:nvSpPr>
        <p:spPr>
          <a:xfrm>
            <a:off x="410402" y="428125"/>
            <a:ext cx="11877675" cy="632339"/>
          </a:xfrm>
        </p:spPr>
        <p:txBody>
          <a:bodyPr>
            <a:noAutofit/>
          </a:bodyPr>
          <a:lstStyle/>
          <a:p>
            <a:r>
              <a:rPr lang="en-US" sz="2900" dirty="0">
                <a:solidFill>
                  <a:schemeClr val="accent6">
                    <a:lumMod val="50000"/>
                  </a:schemeClr>
                </a:solidFill>
              </a:rPr>
              <a:t>Declarations of Restrictions</a:t>
            </a:r>
            <a:endParaRPr lang="en-US" sz="2800" i="1" dirty="0"/>
          </a:p>
        </p:txBody>
      </p:sp>
      <p:sp>
        <p:nvSpPr>
          <p:cNvPr id="3" name="Content Placeholder 2">
            <a:extLst>
              <a:ext uri="{FF2B5EF4-FFF2-40B4-BE49-F238E27FC236}">
                <a16:creationId xmlns:a16="http://schemas.microsoft.com/office/drawing/2014/main" id="{50D1C9BA-2B0E-4496-9608-B907CDE713E5}"/>
              </a:ext>
            </a:extLst>
          </p:cNvPr>
          <p:cNvSpPr>
            <a:spLocks noGrp="1"/>
          </p:cNvSpPr>
          <p:nvPr>
            <p:ph idx="1"/>
          </p:nvPr>
        </p:nvSpPr>
        <p:spPr>
          <a:xfrm>
            <a:off x="1124487" y="2071482"/>
            <a:ext cx="10385026" cy="3265831"/>
          </a:xfrm>
        </p:spPr>
        <p:txBody>
          <a:bodyPr>
            <a:normAutofit/>
          </a:bodyPr>
          <a:lstStyle/>
          <a:p>
            <a:r>
              <a:rPr lang="en-US" sz="2000" dirty="0">
                <a:effectLst/>
                <a:latin typeface="Calibri" panose="020F0502020204030204" pitchFamily="34" charset="0"/>
              </a:rPr>
              <a:t>The Board intends to hold virtual meetings over the coming months to dive deeper into the proposed changes, get your feedback, and answer any questions. </a:t>
            </a:r>
          </a:p>
          <a:p>
            <a:r>
              <a:rPr lang="en-US" sz="2000" dirty="0">
                <a:effectLst/>
                <a:latin typeface="Calibri" panose="020F0502020204030204" pitchFamily="34" charset="0"/>
              </a:rPr>
              <a:t>A date on which to vote on the revised Declarations will depend on the feedback from these virtual sessions. Once put to a vote, approval by at least 75% of the community is required for the new declarations to be approved and recorded with the County. </a:t>
            </a:r>
          </a:p>
          <a:p>
            <a:r>
              <a:rPr lang="en-US" sz="2000" dirty="0">
                <a:effectLst/>
                <a:latin typeface="Calibri" panose="020F0502020204030204" pitchFamily="34" charset="0"/>
              </a:rPr>
              <a:t>Changes to the PCOA Bylaws will also need to be amended in the future.</a:t>
            </a:r>
          </a:p>
          <a:p>
            <a:pPr marL="283464" lvl="1" indent="0">
              <a:buNone/>
            </a:pPr>
            <a:r>
              <a:rPr lang="en-US" dirty="0">
                <a:solidFill>
                  <a:schemeClr val="accent3">
                    <a:lumMod val="75000"/>
                  </a:schemeClr>
                </a:solidFill>
                <a:effectLst/>
                <a:latin typeface="Calibri" panose="020F0502020204030204" pitchFamily="34" charset="0"/>
              </a:rPr>
              <a:t>Board will be making changes to the Bylaws based upon feedback from the community. </a:t>
            </a:r>
          </a:p>
          <a:p>
            <a:r>
              <a:rPr lang="en-US" sz="2000" dirty="0">
                <a:latin typeface="Calibri" panose="020F0502020204030204" pitchFamily="34" charset="0"/>
              </a:rPr>
              <a:t>Following is a high-level overview of some of the proposed changes to the Declarations.</a:t>
            </a:r>
            <a:endParaRPr lang="en-US" sz="2400" dirty="0">
              <a:solidFill>
                <a:srgbClr val="002060"/>
              </a:solidFill>
            </a:endParaRPr>
          </a:p>
        </p:txBody>
      </p:sp>
      <p:sp>
        <p:nvSpPr>
          <p:cNvPr id="4" name="Slide Number Placeholder 3">
            <a:extLst>
              <a:ext uri="{FF2B5EF4-FFF2-40B4-BE49-F238E27FC236}">
                <a16:creationId xmlns:a16="http://schemas.microsoft.com/office/drawing/2014/main" id="{00BB8CF0-7860-CADB-8EB5-94184CBD720D}"/>
              </a:ext>
            </a:extLst>
          </p:cNvPr>
          <p:cNvSpPr>
            <a:spLocks noGrp="1"/>
          </p:cNvSpPr>
          <p:nvPr>
            <p:ph type="sldNum" sz="quarter" idx="12"/>
          </p:nvPr>
        </p:nvSpPr>
        <p:spPr/>
        <p:txBody>
          <a:bodyPr/>
          <a:lstStyle/>
          <a:p>
            <a:fld id="{9CD8D479-8942-46E8-A226-A4E01F7A105C}" type="slidenum">
              <a:rPr lang="en-US" smtClean="0"/>
              <a:t>7</a:t>
            </a:fld>
            <a:endParaRPr lang="en-US" dirty="0"/>
          </a:p>
        </p:txBody>
      </p:sp>
      <p:sp>
        <p:nvSpPr>
          <p:cNvPr id="5" name="Date Placeholder 4">
            <a:extLst>
              <a:ext uri="{FF2B5EF4-FFF2-40B4-BE49-F238E27FC236}">
                <a16:creationId xmlns:a16="http://schemas.microsoft.com/office/drawing/2014/main" id="{D828DE8F-B75A-215F-7AAB-425A4EE288A9}"/>
              </a:ext>
            </a:extLst>
          </p:cNvPr>
          <p:cNvSpPr>
            <a:spLocks noGrp="1"/>
          </p:cNvSpPr>
          <p:nvPr>
            <p:ph type="dt" sz="half" idx="10"/>
          </p:nvPr>
        </p:nvSpPr>
        <p:spPr/>
        <p:txBody>
          <a:bodyPr/>
          <a:lstStyle/>
          <a:p>
            <a:fld id="{6DD1B487-36FD-4CED-B07A-1A81FC6540B1}" type="datetime1">
              <a:rPr lang="en-US" smtClean="0"/>
              <a:pPr/>
              <a:t>4/18/24</a:t>
            </a:fld>
            <a:endParaRPr lang="en-US" dirty="0"/>
          </a:p>
        </p:txBody>
      </p:sp>
      <p:sp>
        <p:nvSpPr>
          <p:cNvPr id="7" name="Title 1">
            <a:extLst>
              <a:ext uri="{FF2B5EF4-FFF2-40B4-BE49-F238E27FC236}">
                <a16:creationId xmlns:a16="http://schemas.microsoft.com/office/drawing/2014/main" id="{C3EB5953-4EA1-89BD-15DA-FCA31E082933}"/>
              </a:ext>
            </a:extLst>
          </p:cNvPr>
          <p:cNvSpPr txBox="1">
            <a:spLocks/>
          </p:cNvSpPr>
          <p:nvPr/>
        </p:nvSpPr>
        <p:spPr>
          <a:xfrm>
            <a:off x="928048" y="2394018"/>
            <a:ext cx="9371949" cy="63233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sz="2000" dirty="0">
              <a:solidFill>
                <a:schemeClr val="accent6">
                  <a:lumMod val="50000"/>
                </a:schemeClr>
              </a:solidFill>
            </a:endParaRPr>
          </a:p>
        </p:txBody>
      </p:sp>
      <p:sp>
        <p:nvSpPr>
          <p:cNvPr id="8" name="Title 1">
            <a:extLst>
              <a:ext uri="{FF2B5EF4-FFF2-40B4-BE49-F238E27FC236}">
                <a16:creationId xmlns:a16="http://schemas.microsoft.com/office/drawing/2014/main" id="{50E343EB-C22B-CB80-6185-7660EF9821A0}"/>
              </a:ext>
            </a:extLst>
          </p:cNvPr>
          <p:cNvSpPr txBox="1">
            <a:spLocks/>
          </p:cNvSpPr>
          <p:nvPr/>
        </p:nvSpPr>
        <p:spPr>
          <a:xfrm>
            <a:off x="961201" y="2971326"/>
            <a:ext cx="9371949" cy="468689"/>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sz="2000" dirty="0">
              <a:solidFill>
                <a:srgbClr val="002060"/>
              </a:solidFill>
            </a:endParaRPr>
          </a:p>
        </p:txBody>
      </p:sp>
      <p:sp>
        <p:nvSpPr>
          <p:cNvPr id="9" name="Content Placeholder 10">
            <a:extLst>
              <a:ext uri="{FF2B5EF4-FFF2-40B4-BE49-F238E27FC236}">
                <a16:creationId xmlns:a16="http://schemas.microsoft.com/office/drawing/2014/main" id="{B223038B-3226-F797-E947-45BCD34BF410}"/>
              </a:ext>
            </a:extLst>
          </p:cNvPr>
          <p:cNvSpPr txBox="1">
            <a:spLocks/>
          </p:cNvSpPr>
          <p:nvPr/>
        </p:nvSpPr>
        <p:spPr>
          <a:xfrm>
            <a:off x="1124487" y="3548270"/>
            <a:ext cx="10052135" cy="1539055"/>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endParaRPr lang="en-US" sz="1800" dirty="0">
              <a:cs typeface="Calibri" panose="020F0502020204030204" pitchFamily="34" charset="0"/>
            </a:endParaRPr>
          </a:p>
          <a:p>
            <a:pPr marL="0" indent="0">
              <a:buFont typeface="Arial" panose="020B0604020202020204" pitchFamily="34" charset="0"/>
              <a:buNone/>
            </a:pPr>
            <a:endParaRPr lang="en-US" sz="2000" dirty="0">
              <a:cs typeface="Calibri" panose="020F0502020204030204" pitchFamily="34" charset="0"/>
            </a:endParaRPr>
          </a:p>
          <a:p>
            <a:endParaRPr lang="en-US" sz="2000" dirty="0">
              <a:cs typeface="Calibri" panose="020F0502020204030204" pitchFamily="34" charset="0"/>
            </a:endParaRPr>
          </a:p>
          <a:p>
            <a:endParaRPr lang="en-US" dirty="0"/>
          </a:p>
          <a:p>
            <a:endParaRPr lang="en-US" sz="2000" dirty="0">
              <a:solidFill>
                <a:schemeClr val="tx2"/>
              </a:solidFill>
            </a:endParaRPr>
          </a:p>
        </p:txBody>
      </p:sp>
      <p:sp>
        <p:nvSpPr>
          <p:cNvPr id="11" name="TextBox 10">
            <a:extLst>
              <a:ext uri="{FF2B5EF4-FFF2-40B4-BE49-F238E27FC236}">
                <a16:creationId xmlns:a16="http://schemas.microsoft.com/office/drawing/2014/main" id="{96239FA3-1405-DD70-2163-308995FE71A3}"/>
              </a:ext>
            </a:extLst>
          </p:cNvPr>
          <p:cNvSpPr txBox="1"/>
          <p:nvPr/>
        </p:nvSpPr>
        <p:spPr>
          <a:xfrm>
            <a:off x="745434" y="1448549"/>
            <a:ext cx="6142382" cy="461665"/>
          </a:xfrm>
          <a:prstGeom prst="rect">
            <a:avLst/>
          </a:prstGeom>
          <a:noFill/>
        </p:spPr>
        <p:txBody>
          <a:bodyPr wrap="square">
            <a:spAutoFit/>
          </a:bodyPr>
          <a:lstStyle/>
          <a:p>
            <a:pPr marL="0" indent="0">
              <a:buNone/>
            </a:pPr>
            <a:r>
              <a:rPr lang="en-US" sz="2400" dirty="0">
                <a:solidFill>
                  <a:schemeClr val="accent3">
                    <a:lumMod val="75000"/>
                  </a:schemeClr>
                </a:solidFill>
                <a:latin typeface="+mj-lt"/>
                <a:ea typeface="+mj-ea"/>
                <a:cs typeface="+mj-cs"/>
              </a:rPr>
              <a:t>Timing and Logistics</a:t>
            </a:r>
          </a:p>
        </p:txBody>
      </p:sp>
    </p:spTree>
    <p:extLst>
      <p:ext uri="{BB962C8B-B14F-4D97-AF65-F5344CB8AC3E}">
        <p14:creationId xmlns:p14="http://schemas.microsoft.com/office/powerpoint/2010/main" val="301536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9060-1505-4436-4891-10CFAA5CA4A0}"/>
              </a:ext>
            </a:extLst>
          </p:cNvPr>
          <p:cNvSpPr>
            <a:spLocks noGrp="1"/>
          </p:cNvSpPr>
          <p:nvPr>
            <p:ph type="title"/>
          </p:nvPr>
        </p:nvSpPr>
        <p:spPr>
          <a:xfrm>
            <a:off x="453403" y="594542"/>
            <a:ext cx="10964190" cy="619263"/>
          </a:xfrm>
        </p:spPr>
        <p:txBody>
          <a:bodyPr>
            <a:normAutofit fontScale="90000"/>
          </a:bodyPr>
          <a:lstStyle/>
          <a:p>
            <a:r>
              <a:rPr lang="en-US" sz="2900" dirty="0">
                <a:solidFill>
                  <a:schemeClr val="accent6">
                    <a:lumMod val="50000"/>
                  </a:schemeClr>
                </a:solidFill>
              </a:rPr>
              <a:t>Proposed Changes to the Declarations</a:t>
            </a:r>
            <a:br>
              <a:rPr lang="en-US" sz="2900" dirty="0">
                <a:solidFill>
                  <a:schemeClr val="accent6">
                    <a:lumMod val="50000"/>
                  </a:schemeClr>
                </a:solidFill>
              </a:rPr>
            </a:br>
            <a:r>
              <a:rPr lang="en-US" sz="2700" i="1" dirty="0">
                <a:solidFill>
                  <a:schemeClr val="accent3">
                    <a:lumMod val="75000"/>
                  </a:schemeClr>
                </a:solidFill>
              </a:rPr>
              <a:t>Examples of Proposed Changes | Discussion Points for Feedback</a:t>
            </a:r>
            <a:endParaRPr lang="en-US" sz="2900" dirty="0">
              <a:solidFill>
                <a:schemeClr val="accent3">
                  <a:lumMod val="75000"/>
                </a:schemeClr>
              </a:solidFill>
            </a:endParaRPr>
          </a:p>
        </p:txBody>
      </p:sp>
      <p:sp>
        <p:nvSpPr>
          <p:cNvPr id="3" name="Content Placeholder 2">
            <a:extLst>
              <a:ext uri="{FF2B5EF4-FFF2-40B4-BE49-F238E27FC236}">
                <a16:creationId xmlns:a16="http://schemas.microsoft.com/office/drawing/2014/main" id="{74ADD646-9F00-95AD-40EF-9BCD9172DCE1}"/>
              </a:ext>
            </a:extLst>
          </p:cNvPr>
          <p:cNvSpPr>
            <a:spLocks noGrp="1"/>
          </p:cNvSpPr>
          <p:nvPr>
            <p:ph idx="1"/>
          </p:nvPr>
        </p:nvSpPr>
        <p:spPr>
          <a:xfrm>
            <a:off x="653661" y="1416475"/>
            <a:ext cx="11074513" cy="4964447"/>
          </a:xfrm>
        </p:spPr>
        <p:txBody>
          <a:bodyPr>
            <a:normAutofit fontScale="85000" lnSpcReduction="20000"/>
          </a:bodyPr>
          <a:lstStyle/>
          <a:p>
            <a:pPr marL="0" indent="0">
              <a:lnSpc>
                <a:spcPct val="120000"/>
              </a:lnSpc>
              <a:spcAft>
                <a:spcPts val="600"/>
              </a:spcAft>
              <a:buNone/>
            </a:pPr>
            <a:r>
              <a:rPr lang="en-US" sz="2400" dirty="0">
                <a:solidFill>
                  <a:schemeClr val="accent3">
                    <a:lumMod val="75000"/>
                  </a:schemeClr>
                </a:solidFill>
                <a:effectLst/>
                <a:latin typeface="Calibri" panose="020F0502020204030204" pitchFamily="34" charset="0"/>
              </a:rPr>
              <a:t>Article III: Elimination of classes as it relates to voting rights:</a:t>
            </a:r>
            <a:r>
              <a:rPr lang="en-US" sz="2000" dirty="0">
                <a:solidFill>
                  <a:schemeClr val="accent3">
                    <a:lumMod val="75000"/>
                  </a:schemeClr>
                </a:solidFill>
                <a:effectLst/>
                <a:latin typeface="Calibri" panose="020F0502020204030204" pitchFamily="34" charset="0"/>
              </a:rPr>
              <a:t> </a:t>
            </a:r>
          </a:p>
          <a:p>
            <a:pPr>
              <a:lnSpc>
                <a:spcPct val="120000"/>
              </a:lnSpc>
              <a:spcAft>
                <a:spcPts val="600"/>
              </a:spcAft>
              <a:buFont typeface="Arial" panose="020B0604020202020204" pitchFamily="34" charset="0"/>
              <a:buChar char="•"/>
            </a:pPr>
            <a:r>
              <a:rPr lang="en-US" dirty="0">
                <a:effectLst/>
                <a:latin typeface="Calibri" panose="020F0502020204030204" pitchFamily="34" charset="0"/>
              </a:rPr>
              <a:t>The original Declarations established voting classes in which Class A (homeowners) members were entitled to one votes per lot while Class B (developer) members were entitled to three votes per lot, until Class A votes outweighed that of Class B. The developer no longer owns any lots in the subdivision, so references to the developer owning lots and distinguishing between classes of votes has been eliminated. </a:t>
            </a:r>
          </a:p>
          <a:p>
            <a:pPr marL="0" indent="0">
              <a:lnSpc>
                <a:spcPct val="120000"/>
              </a:lnSpc>
              <a:spcAft>
                <a:spcPts val="600"/>
              </a:spcAft>
              <a:buNone/>
            </a:pPr>
            <a:r>
              <a:rPr lang="en-US" sz="2400" dirty="0">
                <a:solidFill>
                  <a:schemeClr val="accent3">
                    <a:lumMod val="75000"/>
                  </a:schemeClr>
                </a:solidFill>
                <a:effectLst/>
                <a:latin typeface="Calibri" panose="020F0502020204030204" pitchFamily="34" charset="0"/>
              </a:rPr>
              <a:t>Article III: Changes to quorum requirements for Member Action: </a:t>
            </a:r>
          </a:p>
          <a:p>
            <a:pPr>
              <a:lnSpc>
                <a:spcPct val="120000"/>
              </a:lnSpc>
              <a:spcAft>
                <a:spcPts val="600"/>
              </a:spcAft>
              <a:buFont typeface="Arial" panose="020B0604020202020204" pitchFamily="34" charset="0"/>
              <a:buChar char="•"/>
            </a:pPr>
            <a:r>
              <a:rPr lang="en-US" dirty="0">
                <a:effectLst/>
                <a:latin typeface="Calibri" panose="020F0502020204030204" pitchFamily="34" charset="0"/>
              </a:rPr>
              <a:t>The original Declarations established a quorum requirement of 60% participation (26 out of 43 homes) for voting on any Member Action. </a:t>
            </a:r>
          </a:p>
          <a:p>
            <a:pPr>
              <a:lnSpc>
                <a:spcPct val="120000"/>
              </a:lnSpc>
              <a:spcAft>
                <a:spcPts val="600"/>
              </a:spcAft>
              <a:buFont typeface="Arial" panose="020B0604020202020204" pitchFamily="34" charset="0"/>
              <a:buChar char="•"/>
            </a:pPr>
            <a:r>
              <a:rPr lang="en-US" dirty="0">
                <a:effectLst/>
                <a:latin typeface="Calibri" panose="020F0502020204030204" pitchFamily="34" charset="0"/>
              </a:rPr>
              <a:t>We are proposing a quorum reduction of 10% on any vote if the original quorum requirement was not met in order for the Board to move matters forward in the absence of community participation. For example, if the Action being voted on requires a 60% quorum and that participation level is not reached, a subsequent vote requiring 50% participation may be raised so long as the subsequent vote occurs within 90 days of the prior vote. </a:t>
            </a:r>
          </a:p>
        </p:txBody>
      </p:sp>
      <p:sp>
        <p:nvSpPr>
          <p:cNvPr id="4" name="Slide Number Placeholder 3">
            <a:extLst>
              <a:ext uri="{FF2B5EF4-FFF2-40B4-BE49-F238E27FC236}">
                <a16:creationId xmlns:a16="http://schemas.microsoft.com/office/drawing/2014/main" id="{C4A7955F-9D5C-BCB3-9EB4-DF5DB956B3EE}"/>
              </a:ext>
            </a:extLst>
          </p:cNvPr>
          <p:cNvSpPr>
            <a:spLocks noGrp="1"/>
          </p:cNvSpPr>
          <p:nvPr>
            <p:ph type="sldNum" sz="quarter" idx="12"/>
          </p:nvPr>
        </p:nvSpPr>
        <p:spPr/>
        <p:txBody>
          <a:bodyPr/>
          <a:lstStyle/>
          <a:p>
            <a:fld id="{9CD8D479-8942-46E8-A226-A4E01F7A105C}" type="slidenum">
              <a:rPr lang="en-US" smtClean="0"/>
              <a:t>8</a:t>
            </a:fld>
            <a:endParaRPr lang="en-US" dirty="0"/>
          </a:p>
        </p:txBody>
      </p:sp>
      <p:sp>
        <p:nvSpPr>
          <p:cNvPr id="5" name="Date Placeholder 4">
            <a:extLst>
              <a:ext uri="{FF2B5EF4-FFF2-40B4-BE49-F238E27FC236}">
                <a16:creationId xmlns:a16="http://schemas.microsoft.com/office/drawing/2014/main" id="{FA038BA6-8A53-D54E-2BFE-E8D634E8E57F}"/>
              </a:ext>
            </a:extLst>
          </p:cNvPr>
          <p:cNvSpPr>
            <a:spLocks noGrp="1"/>
          </p:cNvSpPr>
          <p:nvPr>
            <p:ph type="dt" sz="half" idx="10"/>
          </p:nvPr>
        </p:nvSpPr>
        <p:spPr/>
        <p:txBody>
          <a:bodyPr/>
          <a:lstStyle/>
          <a:p>
            <a:fld id="{6DD1B487-36FD-4CED-B07A-1A81FC6540B1}" type="datetime1">
              <a:rPr lang="en-US" smtClean="0"/>
              <a:pPr/>
              <a:t>4/18/24</a:t>
            </a:fld>
            <a:endParaRPr lang="en-US" dirty="0"/>
          </a:p>
        </p:txBody>
      </p:sp>
    </p:spTree>
    <p:extLst>
      <p:ext uri="{BB962C8B-B14F-4D97-AF65-F5344CB8AC3E}">
        <p14:creationId xmlns:p14="http://schemas.microsoft.com/office/powerpoint/2010/main" val="104091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9060-1505-4436-4891-10CFAA5CA4A0}"/>
              </a:ext>
            </a:extLst>
          </p:cNvPr>
          <p:cNvSpPr>
            <a:spLocks noGrp="1"/>
          </p:cNvSpPr>
          <p:nvPr>
            <p:ph type="title"/>
          </p:nvPr>
        </p:nvSpPr>
        <p:spPr>
          <a:xfrm>
            <a:off x="453403" y="278434"/>
            <a:ext cx="9371949" cy="619263"/>
          </a:xfrm>
        </p:spPr>
        <p:txBody>
          <a:bodyPr>
            <a:normAutofit/>
          </a:bodyPr>
          <a:lstStyle/>
          <a:p>
            <a:r>
              <a:rPr lang="en-US" sz="2900" dirty="0">
                <a:solidFill>
                  <a:schemeClr val="accent6">
                    <a:lumMod val="50000"/>
                  </a:schemeClr>
                </a:solidFill>
              </a:rPr>
              <a:t>Proposed Changes to the Declarations</a:t>
            </a:r>
          </a:p>
        </p:txBody>
      </p:sp>
      <p:sp>
        <p:nvSpPr>
          <p:cNvPr id="3" name="Content Placeholder 2">
            <a:extLst>
              <a:ext uri="{FF2B5EF4-FFF2-40B4-BE49-F238E27FC236}">
                <a16:creationId xmlns:a16="http://schemas.microsoft.com/office/drawing/2014/main" id="{74ADD646-9F00-95AD-40EF-9BCD9172DCE1}"/>
              </a:ext>
            </a:extLst>
          </p:cNvPr>
          <p:cNvSpPr>
            <a:spLocks noGrp="1"/>
          </p:cNvSpPr>
          <p:nvPr>
            <p:ph idx="1"/>
          </p:nvPr>
        </p:nvSpPr>
        <p:spPr>
          <a:xfrm>
            <a:off x="704347" y="1218095"/>
            <a:ext cx="10884679" cy="4421809"/>
          </a:xfrm>
        </p:spPr>
        <p:txBody>
          <a:bodyPr>
            <a:noAutofit/>
          </a:bodyPr>
          <a:lstStyle/>
          <a:p>
            <a:pPr marL="0" indent="0">
              <a:lnSpc>
                <a:spcPct val="80000"/>
              </a:lnSpc>
              <a:spcAft>
                <a:spcPts val="600"/>
              </a:spcAft>
              <a:buNone/>
            </a:pPr>
            <a:r>
              <a:rPr lang="en-US" sz="2400" dirty="0">
                <a:solidFill>
                  <a:schemeClr val="accent3">
                    <a:lumMod val="75000"/>
                  </a:schemeClr>
                </a:solidFill>
                <a:effectLst/>
                <a:latin typeface="Calibri" panose="020F0502020204030204" pitchFamily="34" charset="0"/>
                <a:cs typeface="Calibri" panose="020F0502020204030204" pitchFamily="34" charset="0"/>
              </a:rPr>
              <a:t>Article V: Assessments: </a:t>
            </a:r>
          </a:p>
          <a:p>
            <a:pPr marL="0" indent="0">
              <a:lnSpc>
                <a:spcPct val="80000"/>
              </a:lnSpc>
              <a:spcAft>
                <a:spcPts val="600"/>
              </a:spcAft>
              <a:buNone/>
            </a:pPr>
            <a:r>
              <a:rPr lang="en-US" sz="2000" dirty="0">
                <a:effectLst/>
                <a:latin typeface="Calibri" panose="020F0502020204030204" pitchFamily="34" charset="0"/>
                <a:cs typeface="Calibri" panose="020F0502020204030204" pitchFamily="34" charset="0"/>
              </a:rPr>
              <a:t>Establishment of reserves</a:t>
            </a:r>
          </a:p>
          <a:p>
            <a:pPr lvl="1">
              <a:lnSpc>
                <a:spcPct val="80000"/>
              </a:lnSpc>
              <a:spcAft>
                <a:spcPts val="600"/>
              </a:spcAft>
            </a:pPr>
            <a:r>
              <a:rPr lang="en-US" sz="2000" dirty="0">
                <a:effectLst/>
                <a:latin typeface="Calibri" panose="020F0502020204030204" pitchFamily="34" charset="0"/>
                <a:cs typeface="Calibri" panose="020F0502020204030204" pitchFamily="34" charset="0"/>
              </a:rPr>
              <a:t>The original Declarations did not outline any means by which the Association may establish a reserve fund even though the Bylaws allow for such. </a:t>
            </a:r>
          </a:p>
          <a:p>
            <a:pPr lvl="1">
              <a:lnSpc>
                <a:spcPct val="80000"/>
              </a:lnSpc>
              <a:spcAft>
                <a:spcPts val="600"/>
              </a:spcAft>
            </a:pPr>
            <a:r>
              <a:rPr lang="en-US" sz="2000" dirty="0">
                <a:effectLst/>
                <a:latin typeface="Calibri" panose="020F0502020204030204" pitchFamily="34" charset="0"/>
                <a:cs typeface="Calibri" panose="020F0502020204030204" pitchFamily="34" charset="0"/>
              </a:rPr>
              <a:t>Changes to Ohio law and HOA best practices have made it necessary to add language regarding the establishment of reserves and the purpose and use of such funds. </a:t>
            </a:r>
          </a:p>
          <a:p>
            <a:pPr marL="0" indent="0">
              <a:lnSpc>
                <a:spcPct val="80000"/>
              </a:lnSpc>
              <a:spcAft>
                <a:spcPts val="600"/>
              </a:spcAft>
              <a:buNone/>
            </a:pPr>
            <a:r>
              <a:rPr lang="en-US" sz="2000" dirty="0">
                <a:effectLst/>
                <a:latin typeface="Calibri" panose="020F0502020204030204" pitchFamily="34" charset="0"/>
                <a:cs typeface="Calibri" panose="020F0502020204030204" pitchFamily="34" charset="0"/>
              </a:rPr>
              <a:t>Annual dues</a:t>
            </a:r>
          </a:p>
          <a:p>
            <a:pPr lvl="1">
              <a:lnSpc>
                <a:spcPct val="80000"/>
              </a:lnSpc>
              <a:spcAft>
                <a:spcPts val="600"/>
              </a:spcAft>
            </a:pPr>
            <a:r>
              <a:rPr lang="en-US" sz="2000" dirty="0">
                <a:effectLst/>
                <a:latin typeface="Calibri" panose="020F0502020204030204" pitchFamily="34" charset="0"/>
                <a:cs typeface="Calibri" panose="020F0502020204030204" pitchFamily="34" charset="0"/>
              </a:rPr>
              <a:t>Elimination of the three-year sunset provision in the original Declarations (whereby annual assessment reverts back to original $200 amount from 1990 if not otherwise voted on by the Members). </a:t>
            </a:r>
          </a:p>
          <a:p>
            <a:pPr lvl="1">
              <a:lnSpc>
                <a:spcPct val="80000"/>
              </a:lnSpc>
              <a:spcAft>
                <a:spcPts val="600"/>
              </a:spcAft>
            </a:pPr>
            <a:r>
              <a:rPr lang="en-US" sz="2000" dirty="0">
                <a:effectLst/>
                <a:latin typeface="Calibri" panose="020F0502020204030204" pitchFamily="34" charset="0"/>
                <a:cs typeface="Calibri" panose="020F0502020204030204" pitchFamily="34" charset="0"/>
              </a:rPr>
              <a:t>The level of the Annual Dues will be in effect until such time as the Association votes to raise or lower the dues.</a:t>
            </a:r>
          </a:p>
        </p:txBody>
      </p:sp>
      <p:sp>
        <p:nvSpPr>
          <p:cNvPr id="4" name="Slide Number Placeholder 3">
            <a:extLst>
              <a:ext uri="{FF2B5EF4-FFF2-40B4-BE49-F238E27FC236}">
                <a16:creationId xmlns:a16="http://schemas.microsoft.com/office/drawing/2014/main" id="{C4A7955F-9D5C-BCB3-9EB4-DF5DB956B3EE}"/>
              </a:ext>
            </a:extLst>
          </p:cNvPr>
          <p:cNvSpPr>
            <a:spLocks noGrp="1"/>
          </p:cNvSpPr>
          <p:nvPr>
            <p:ph type="sldNum" sz="quarter" idx="12"/>
          </p:nvPr>
        </p:nvSpPr>
        <p:spPr/>
        <p:txBody>
          <a:bodyPr/>
          <a:lstStyle/>
          <a:p>
            <a:fld id="{9CD8D479-8942-46E8-A226-A4E01F7A105C}" type="slidenum">
              <a:rPr lang="en-US" smtClean="0"/>
              <a:t>9</a:t>
            </a:fld>
            <a:endParaRPr lang="en-US" dirty="0"/>
          </a:p>
        </p:txBody>
      </p:sp>
      <p:sp>
        <p:nvSpPr>
          <p:cNvPr id="5" name="Date Placeholder 4">
            <a:extLst>
              <a:ext uri="{FF2B5EF4-FFF2-40B4-BE49-F238E27FC236}">
                <a16:creationId xmlns:a16="http://schemas.microsoft.com/office/drawing/2014/main" id="{FA038BA6-8A53-D54E-2BFE-E8D634E8E57F}"/>
              </a:ext>
            </a:extLst>
          </p:cNvPr>
          <p:cNvSpPr>
            <a:spLocks noGrp="1"/>
          </p:cNvSpPr>
          <p:nvPr>
            <p:ph type="dt" sz="half" idx="10"/>
          </p:nvPr>
        </p:nvSpPr>
        <p:spPr/>
        <p:txBody>
          <a:bodyPr/>
          <a:lstStyle/>
          <a:p>
            <a:fld id="{6DD1B487-36FD-4CED-B07A-1A81FC6540B1}" type="datetime1">
              <a:rPr lang="en-US" smtClean="0"/>
              <a:pPr/>
              <a:t>4/18/24</a:t>
            </a:fld>
            <a:endParaRPr lang="en-US" dirty="0"/>
          </a:p>
        </p:txBody>
      </p:sp>
    </p:spTree>
    <p:extLst>
      <p:ext uri="{BB962C8B-B14F-4D97-AF65-F5344CB8AC3E}">
        <p14:creationId xmlns:p14="http://schemas.microsoft.com/office/powerpoint/2010/main" val="313309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803</TotalTime>
  <Words>1339</Words>
  <Application>Microsoft Macintosh PowerPoint</Application>
  <PresentationFormat>Widescreen</PresentationFormat>
  <Paragraphs>137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Corbel</vt:lpstr>
      <vt:lpstr>Courier New</vt:lpstr>
      <vt:lpstr>Segoe Print</vt:lpstr>
      <vt:lpstr>Times New Roman</vt:lpstr>
      <vt:lpstr>Wingdings</vt:lpstr>
      <vt:lpstr>Ecology 16x9</vt:lpstr>
      <vt:lpstr>PowerPoint Presentation</vt:lpstr>
      <vt:lpstr>Meeting Agenda</vt:lpstr>
      <vt:lpstr>Budget Report  | 2022 Income &amp; Expenses and 5  Year Financial Outlook</vt:lpstr>
      <vt:lpstr>Resolutions and ballot for 2023 </vt:lpstr>
      <vt:lpstr>Declarations of Restrictions | Discussion Points for Feedback</vt:lpstr>
      <vt:lpstr>Declarations of Restrictions | Discussion Points for Feedback</vt:lpstr>
      <vt:lpstr>Declarations of Restrictions</vt:lpstr>
      <vt:lpstr>Proposed Changes to the Declarations Examples of Proposed Changes | Discussion Points for Feedback</vt:lpstr>
      <vt:lpstr>Proposed Changes to the Declarations</vt:lpstr>
      <vt:lpstr>Proposed Changes to the Declarations</vt:lpstr>
      <vt:lpstr>Proposed Changes to the Declarations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 Lindner</dc:creator>
  <cp:lastModifiedBy>Bob Coppenhaver</cp:lastModifiedBy>
  <cp:revision>61</cp:revision>
  <dcterms:created xsi:type="dcterms:W3CDTF">2022-04-18T17:30:00Z</dcterms:created>
  <dcterms:modified xsi:type="dcterms:W3CDTF">2024-04-19T00:42:22Z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